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8" r:id="rId2"/>
    <p:sldId id="257" r:id="rId3"/>
    <p:sldId id="270" r:id="rId4"/>
    <p:sldId id="277" r:id="rId5"/>
    <p:sldId id="271" r:id="rId6"/>
    <p:sldId id="261" r:id="rId7"/>
    <p:sldId id="263" r:id="rId8"/>
    <p:sldId id="276" r:id="rId9"/>
    <p:sldId id="278" r:id="rId10"/>
    <p:sldId id="281" r:id="rId11"/>
    <p:sldId id="282" r:id="rId12"/>
    <p:sldId id="283" r:id="rId13"/>
    <p:sldId id="284" r:id="rId14"/>
    <p:sldId id="285" r:id="rId15"/>
    <p:sldId id="286" r:id="rId16"/>
    <p:sldId id="279" r:id="rId17"/>
    <p:sldId id="265" r:id="rId18"/>
    <p:sldId id="266" r:id="rId19"/>
    <p:sldId id="291" r:id="rId20"/>
    <p:sldId id="292" r:id="rId21"/>
    <p:sldId id="294" r:id="rId22"/>
    <p:sldId id="293" r:id="rId23"/>
    <p:sldId id="280" r:id="rId24"/>
    <p:sldId id="297" r:id="rId25"/>
    <p:sldId id="298" r:id="rId26"/>
    <p:sldId id="299" r:id="rId27"/>
    <p:sldId id="300" r:id="rId28"/>
    <p:sldId id="301" r:id="rId29"/>
    <p:sldId id="302" r:id="rId30"/>
    <p:sldId id="303" r:id="rId31"/>
    <p:sldId id="304" r:id="rId32"/>
    <p:sldId id="27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47" autoAdjust="0"/>
    <p:restoredTop sz="92747" autoAdjust="0"/>
  </p:normalViewPr>
  <p:slideViewPr>
    <p:cSldViewPr>
      <p:cViewPr varScale="1">
        <p:scale>
          <a:sx n="82" d="100"/>
          <a:sy n="82" d="100"/>
        </p:scale>
        <p:origin x="-180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187613-B818-4408-B44A-5255C3F7B8B9}" type="datetimeFigureOut">
              <a:rPr lang="en-US" smtClean="0"/>
              <a:pPr/>
              <a:t>10/16/2012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06E0AA-EB07-47DA-80CC-C4E394687F2C}" type="slidenum">
              <a:rPr lang="en-US" smtClean="0"/>
              <a:pPr/>
              <a:t>‹#›</a:t>
            </a:fld>
            <a:endParaRPr lang="en-US"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2DA9A8-267D-404F-A923-2C87F48BD79B}" type="datetimeFigureOut">
              <a:rPr lang="en-US" smtClean="0"/>
              <a:pPr/>
              <a:t>10/16/2012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DC4B5F-D768-4887-9471-A5E1791556B6}" type="slidenum">
              <a:rPr lang="en-US" smtClean="0"/>
              <a:pPr/>
              <a:t>‹#›</a:t>
            </a:fld>
            <a:endParaRPr lang="en-US" dirty="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dirty="0" smtClean="0"/>
              <a:t>Security strategy between business and IT</a:t>
            </a:r>
            <a:r>
              <a:rPr lang="en-US" sz="1200" dirty="0" smtClean="0"/>
              <a:t>: Lack of efficient communication between business and IT, which leads to gaps between business requirements and actual security implementation</a:t>
            </a:r>
          </a:p>
          <a:p>
            <a:endParaRPr lang="en-US" sz="1200" dirty="0" smtClean="0"/>
          </a:p>
          <a:p>
            <a:r>
              <a:rPr lang="en-US" sz="1200" dirty="0" smtClean="0"/>
              <a:t>SAP security is inherently complex and is often seen as one of the most cumbersome and time-consuming parts of an SAP implementation. Our experience shows that, unfortunately, during an SAP implementation, the importance of logical access security is usually underestimated. </a:t>
            </a:r>
          </a:p>
          <a:p>
            <a:endParaRPr lang="en-US" sz="1200" dirty="0" smtClean="0"/>
          </a:p>
          <a:p>
            <a:r>
              <a:rPr lang="en-US" sz="1200" dirty="0" smtClean="0"/>
              <a:t>Security strategy should support the implementation of a </a:t>
            </a:r>
            <a:r>
              <a:rPr lang="en-US" sz="1200" u="sng" dirty="0" smtClean="0"/>
              <a:t>security model that supports the business, reduce financial risks to the organization and provides flexibility for change</a:t>
            </a:r>
            <a:r>
              <a:rPr lang="en-US" sz="1200" dirty="0" smtClean="0"/>
              <a:t>. As business requirements provide the basis for the design and implementation of a sound security model, it is important that business and IT are tightly integrated. An inefficient security design will lead to users with too many authorizations and increased exposure to risk.</a:t>
            </a:r>
          </a:p>
          <a:p>
            <a:endParaRPr lang="en-US" sz="1200" dirty="0" smtClean="0"/>
          </a:p>
          <a:p>
            <a:r>
              <a:rPr lang="en-US" sz="1200" u="sng" dirty="0" smtClean="0"/>
              <a:t>In short, the security strategy provides a roadmap for the design and implementation of a sustainable process for managing security of your SAP environment. Security strategy and design will be discussed in detail tomorrow, as part of the “SAP Security Administration” training class.</a:t>
            </a:r>
          </a:p>
          <a:p>
            <a:endParaRPr lang="en-US" sz="1200" dirty="0" smtClean="0"/>
          </a:p>
          <a:p>
            <a:r>
              <a:rPr lang="en-US" sz="1200" b="1" dirty="0" smtClean="0"/>
              <a:t>Most restrictive</a:t>
            </a:r>
            <a:r>
              <a:rPr lang="en-US" sz="1200" dirty="0" smtClean="0"/>
              <a:t>: roles/profiles are designed </a:t>
            </a:r>
            <a:r>
              <a:rPr lang="en-US" sz="1200" u="sng" dirty="0" smtClean="0"/>
              <a:t>with a minimum</a:t>
            </a:r>
            <a:r>
              <a:rPr lang="en-US" sz="1200" dirty="0" smtClean="0"/>
              <a:t> set of permissions</a:t>
            </a:r>
          </a:p>
          <a:p>
            <a:pPr defTabSz="858713">
              <a:defRPr/>
            </a:pPr>
            <a:r>
              <a:rPr lang="en-US" sz="1200" b="1" dirty="0" smtClean="0"/>
              <a:t>Least restrictive</a:t>
            </a:r>
            <a:r>
              <a:rPr lang="en-US" sz="1200" dirty="0" smtClean="0"/>
              <a:t>: roles/profiles are designed </a:t>
            </a:r>
            <a:r>
              <a:rPr lang="en-US" sz="1200" u="sng" dirty="0" smtClean="0"/>
              <a:t>with a wide range</a:t>
            </a:r>
            <a:r>
              <a:rPr lang="en-US" sz="1200" dirty="0" smtClean="0"/>
              <a:t> of permissions</a:t>
            </a:r>
          </a:p>
          <a:p>
            <a:endParaRPr lang="en-US" sz="1200" dirty="0" smtClean="0"/>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14678" indent="-214678">
              <a:buFont typeface="+mj-lt"/>
              <a:buAutoNum type="arabicPeriod"/>
            </a:pPr>
            <a:r>
              <a:rPr lang="en-GB" sz="1100" dirty="0" smtClean="0"/>
              <a:t>User logs onto SAP</a:t>
            </a:r>
          </a:p>
          <a:p>
            <a:pPr marL="214678" indent="-214678">
              <a:buFont typeface="+mj-lt"/>
              <a:buAutoNum type="arabicPeriod"/>
            </a:pPr>
            <a:r>
              <a:rPr lang="en-GB" sz="1100" dirty="0" smtClean="0"/>
              <a:t>User authorizations loaded into the user buffer</a:t>
            </a:r>
          </a:p>
          <a:p>
            <a:pPr marL="214678" indent="-214678">
              <a:buFont typeface="+mj-lt"/>
              <a:buAutoNum type="arabicPeriod"/>
            </a:pPr>
            <a:r>
              <a:rPr lang="en-GB" sz="1100" dirty="0" smtClean="0"/>
              <a:t>User executes</a:t>
            </a:r>
            <a:r>
              <a:rPr lang="en-GB" sz="1100" baseline="0" dirty="0" smtClean="0"/>
              <a:t> the</a:t>
            </a:r>
            <a:r>
              <a:rPr lang="en-GB" sz="1100" dirty="0" smtClean="0"/>
              <a:t> transaction directly or via the menu tree</a:t>
            </a:r>
          </a:p>
          <a:p>
            <a:pPr marL="214678" indent="-214678" defTabSz="858713">
              <a:buFont typeface="+mj-lt"/>
              <a:buAutoNum type="arabicPeriod"/>
              <a:defRPr/>
            </a:pPr>
            <a:r>
              <a:rPr lang="en-GB" sz="1100" dirty="0" smtClean="0"/>
              <a:t>SAP checks if the transaction exists (all</a:t>
            </a:r>
            <a:r>
              <a:rPr lang="en-GB" sz="1100" baseline="0" dirty="0" smtClean="0"/>
              <a:t> transactions have an entry in table TSTC)</a:t>
            </a:r>
            <a:endParaRPr lang="en-GB" sz="1100" dirty="0" smtClean="0"/>
          </a:p>
          <a:p>
            <a:pPr marL="214678" indent="-214678">
              <a:buFont typeface="+mj-lt"/>
              <a:buAutoNum type="arabicPeriod"/>
            </a:pPr>
            <a:r>
              <a:rPr lang="en-GB" sz="1100" dirty="0" smtClean="0"/>
              <a:t>SAP checks if the transaction is locked (transactions are locked via transaction SM01) </a:t>
            </a:r>
          </a:p>
          <a:p>
            <a:pPr marL="214678" indent="-214678">
              <a:buFont typeface="+mj-lt"/>
              <a:buAutoNum type="arabicPeriod"/>
            </a:pPr>
            <a:r>
              <a:rPr lang="en-GB" sz="1100" dirty="0" smtClean="0"/>
              <a:t>SAP verifies access to the transaction code in the user buffer (checks S_TCODE)</a:t>
            </a:r>
          </a:p>
          <a:p>
            <a:pPr marL="214678" indent="-214678">
              <a:buFont typeface="+mj-lt"/>
              <a:buAutoNum type="arabicPeriod"/>
            </a:pPr>
            <a:r>
              <a:rPr lang="en-GB" sz="1100" dirty="0" smtClean="0"/>
              <a:t>Authorizations required read from ABAP program. SAP verifies that authorizations are available in the user buffer (checks additional authorization objects)</a:t>
            </a:r>
          </a:p>
          <a:p>
            <a:pPr>
              <a:buFontTx/>
              <a:buNone/>
            </a:pPr>
            <a:endParaRPr lang="en-GB" sz="1100" b="1" dirty="0" smtClean="0">
              <a:solidFill>
                <a:schemeClr val="accent2"/>
              </a:solidFill>
            </a:endParaRPr>
          </a:p>
          <a:p>
            <a:pPr>
              <a:buFontTx/>
              <a:buNone/>
            </a:pPr>
            <a:r>
              <a:rPr lang="en-GB" sz="1100" b="1" dirty="0" smtClean="0">
                <a:solidFill>
                  <a:schemeClr val="accent2"/>
                </a:solidFill>
              </a:rPr>
              <a:t>If any of the above verifications fail – Access is denied</a:t>
            </a:r>
          </a:p>
          <a:p>
            <a:pPr>
              <a:buFontTx/>
              <a:buNone/>
            </a:pPr>
            <a:endParaRPr lang="en-GB" sz="1100" b="1" dirty="0" smtClean="0">
              <a:solidFill>
                <a:schemeClr val="accent2"/>
              </a:solidFill>
            </a:endParaRPr>
          </a:p>
          <a:p>
            <a:pPr>
              <a:buFontTx/>
              <a:buChar char="•"/>
            </a:pPr>
            <a:r>
              <a:rPr lang="en-GB" sz="1050" dirty="0" smtClean="0"/>
              <a:t> Table TSTC links transaction codes to SAP programs</a:t>
            </a:r>
          </a:p>
          <a:p>
            <a:pPr>
              <a:buFontTx/>
              <a:buChar char="•"/>
            </a:pPr>
            <a:r>
              <a:rPr lang="en-GB" sz="1050" dirty="0" smtClean="0"/>
              <a:t> Transactions in TSTC can be locked to prevent use by all users (using T-Code SM01)</a:t>
            </a:r>
          </a:p>
          <a:p>
            <a:pPr>
              <a:buFontTx/>
              <a:buChar char="•"/>
            </a:pPr>
            <a:r>
              <a:rPr lang="en-GB" sz="1050" dirty="0" smtClean="0"/>
              <a:t> Customised transactions can be developed (using T-Code SE93)</a:t>
            </a:r>
          </a:p>
          <a:p>
            <a:pPr>
              <a:buFontTx/>
              <a:buNone/>
            </a:pPr>
            <a:r>
              <a:rPr lang="en-GB" sz="1050" dirty="0" smtClean="0"/>
              <a:t>- New transactions should follow SAP naming convention (e.g. prefixed with a ‘Z’)</a:t>
            </a:r>
          </a:p>
          <a:p>
            <a:pPr>
              <a:buFontTx/>
              <a:buChar char="-"/>
            </a:pPr>
            <a:r>
              <a:rPr lang="en-GB" sz="1050" dirty="0" smtClean="0"/>
              <a:t> The same SAP program can be used by multiple transactions using different sets of parameters</a:t>
            </a:r>
          </a:p>
          <a:p>
            <a:pPr>
              <a:buFontTx/>
              <a:buNone/>
            </a:pPr>
            <a:endParaRPr lang="en-GB" sz="105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1200" kern="1200" dirty="0" smtClean="0">
                <a:solidFill>
                  <a:schemeClr val="tx1"/>
                </a:solidFill>
                <a:latin typeface="+mn-lt"/>
                <a:ea typeface="+mn-ea"/>
                <a:cs typeface="+mn-cs"/>
              </a:rPr>
              <a:t>Can we ensure they talk about the risk of “inheritance” when discussing the auth concept?</a:t>
            </a:r>
          </a:p>
          <a:p>
            <a:pPr>
              <a:lnSpc>
                <a:spcPct val="90000"/>
              </a:lnSpc>
              <a:buFontTx/>
              <a:buNone/>
            </a:pPr>
            <a:endParaRPr lang="en-US" sz="1300" b="1" dirty="0" smtClean="0"/>
          </a:p>
          <a:p>
            <a:pPr>
              <a:lnSpc>
                <a:spcPct val="90000"/>
              </a:lnSpc>
              <a:buFontTx/>
              <a:buNone/>
            </a:pPr>
            <a:endParaRPr lang="en-US" sz="1300" b="1" dirty="0" smtClean="0"/>
          </a:p>
          <a:p>
            <a:pPr>
              <a:lnSpc>
                <a:spcPct val="90000"/>
              </a:lnSpc>
              <a:buFontTx/>
              <a:buNone/>
            </a:pPr>
            <a:r>
              <a:rPr lang="en-US" sz="1300" b="1" dirty="0" smtClean="0"/>
              <a:t>Transaction codes </a:t>
            </a:r>
            <a:r>
              <a:rPr lang="en-US" sz="1300" dirty="0" smtClean="0"/>
              <a:t>provide access to a specific function within SAP, for example create purchase orders. Transaction codes are derived from the German language (since SAP is a German application). Most transactions related to Finance start with an “F”, Materials Management start with an “M” and Sales &amp; Distribution start with a “V”.</a:t>
            </a:r>
          </a:p>
          <a:p>
            <a:pPr>
              <a:lnSpc>
                <a:spcPct val="90000"/>
              </a:lnSpc>
              <a:buFontTx/>
              <a:buNone/>
            </a:pPr>
            <a:endParaRPr lang="en-US" sz="1300" b="1" dirty="0" smtClean="0"/>
          </a:p>
          <a:p>
            <a:pPr>
              <a:lnSpc>
                <a:spcPct val="90000"/>
              </a:lnSpc>
              <a:buFontTx/>
              <a:buNone/>
            </a:pPr>
            <a:r>
              <a:rPr lang="en-US" sz="1300" b="1" dirty="0" smtClean="0"/>
              <a:t>Authorization Object</a:t>
            </a:r>
            <a:endParaRPr lang="en-US" sz="1300" dirty="0" smtClean="0"/>
          </a:p>
          <a:p>
            <a:pPr>
              <a:lnSpc>
                <a:spcPct val="90000"/>
              </a:lnSpc>
            </a:pPr>
            <a:r>
              <a:rPr lang="en-US" sz="1300" dirty="0" smtClean="0"/>
              <a:t>An authorization object is a </a:t>
            </a:r>
            <a:r>
              <a:rPr lang="en-US" sz="1300" u="sng" dirty="0" smtClean="0"/>
              <a:t>template for security and </a:t>
            </a:r>
            <a:r>
              <a:rPr lang="en-US" sz="1300" b="1" u="sng" dirty="0" smtClean="0"/>
              <a:t>controls </a:t>
            </a:r>
            <a:r>
              <a:rPr lang="en-US" sz="1300" u="sng" dirty="0" smtClean="0"/>
              <a:t>what a user can do related to a particular transaction code</a:t>
            </a:r>
            <a:r>
              <a:rPr lang="en-US" sz="1300" dirty="0" smtClean="0"/>
              <a:t>. Defines what activities (e.g., create, change, display), document types (e.g., debit memo, vendor documents, customer documents) or organization components (e.g., plant, company code, credit control area) a user can access. Examples: </a:t>
            </a:r>
          </a:p>
          <a:p>
            <a:pPr lvl="1">
              <a:lnSpc>
                <a:spcPct val="90000"/>
              </a:lnSpc>
            </a:pPr>
            <a:r>
              <a:rPr lang="en-US" sz="1300" dirty="0" smtClean="0"/>
              <a:t>S_TABU_DIS – controls what activities a user can perform (display, change) on which table groups (security tables, finance tables, etc.) </a:t>
            </a:r>
          </a:p>
          <a:p>
            <a:pPr lvl="1">
              <a:lnSpc>
                <a:spcPct val="90000"/>
              </a:lnSpc>
            </a:pPr>
            <a:r>
              <a:rPr lang="en-US" sz="1300" dirty="0" smtClean="0"/>
              <a:t>S_PROGRAM – controls which activities a user can perform (run programs, schedule in background, change variants) for which types of programs. </a:t>
            </a:r>
          </a:p>
          <a:p>
            <a:pPr lvl="1">
              <a:lnSpc>
                <a:spcPct val="90000"/>
              </a:lnSpc>
            </a:pPr>
            <a:r>
              <a:rPr lang="en-US" sz="1300" dirty="0" smtClean="0"/>
              <a:t>V_VBAK_AAT – controls which activities a user can perform (create, change, display, delete, release) for which document types (sales order, debit memo, rebate, etc)</a:t>
            </a:r>
          </a:p>
          <a:p>
            <a:pPr lvl="1">
              <a:lnSpc>
                <a:spcPct val="90000"/>
              </a:lnSpc>
            </a:pPr>
            <a:endParaRPr lang="en-US" sz="1300" dirty="0" smtClean="0"/>
          </a:p>
          <a:p>
            <a:pPr lvl="1">
              <a:lnSpc>
                <a:spcPct val="90000"/>
              </a:lnSpc>
            </a:pPr>
            <a:endParaRPr lang="en-US" sz="1300" dirty="0" smtClean="0"/>
          </a:p>
          <a:p>
            <a:pPr>
              <a:lnSpc>
                <a:spcPct val="90000"/>
              </a:lnSpc>
              <a:buFontTx/>
              <a:buNone/>
            </a:pPr>
            <a:r>
              <a:rPr lang="en-US" sz="1300" b="1" dirty="0" smtClean="0"/>
              <a:t>Authorization</a:t>
            </a:r>
            <a:endParaRPr lang="en-US" sz="1300" dirty="0" smtClean="0"/>
          </a:p>
          <a:p>
            <a:pPr>
              <a:lnSpc>
                <a:spcPct val="90000"/>
              </a:lnSpc>
            </a:pPr>
            <a:r>
              <a:rPr lang="en-US" sz="1300" dirty="0" smtClean="0"/>
              <a:t>An authorization </a:t>
            </a:r>
            <a:r>
              <a:rPr lang="en-US" sz="1300" u="sng" dirty="0" smtClean="0"/>
              <a:t>determines exactly what a user can do related to a particular transaction code</a:t>
            </a:r>
            <a:r>
              <a:rPr lang="en-US" sz="1300" dirty="0" smtClean="0"/>
              <a:t>. </a:t>
            </a:r>
          </a:p>
          <a:p>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58713">
              <a:lnSpc>
                <a:spcPct val="90000"/>
              </a:lnSpc>
              <a:defRPr/>
            </a:pPr>
            <a:r>
              <a:rPr lang="en-US" sz="1100" b="1" dirty="0" smtClean="0"/>
              <a:t>Role</a:t>
            </a:r>
            <a:r>
              <a:rPr lang="en-GB" sz="1100" dirty="0" smtClean="0"/>
              <a:t>: bucket containing t-codes, authorization data (authorization objects and field values) and user assignments. </a:t>
            </a:r>
            <a:r>
              <a:rPr lang="en-US" sz="1100" dirty="0" smtClean="0"/>
              <a:t>Technically, the role is a grouping of the </a:t>
            </a:r>
            <a:r>
              <a:rPr lang="en-GB" sz="1100" dirty="0" smtClean="0"/>
              <a:t>authorizations</a:t>
            </a:r>
            <a:r>
              <a:rPr lang="en-US" sz="1100" dirty="0" smtClean="0"/>
              <a:t> required to perform specific abilities (e.g., A/P payments, rebate processing, contract display)</a:t>
            </a:r>
          </a:p>
          <a:p>
            <a:pPr lvl="1">
              <a:lnSpc>
                <a:spcPct val="90000"/>
              </a:lnSpc>
            </a:pPr>
            <a:endParaRPr lang="en-US" sz="1100" dirty="0" smtClean="0"/>
          </a:p>
          <a:p>
            <a:pPr>
              <a:lnSpc>
                <a:spcPct val="90000"/>
              </a:lnSpc>
              <a:buFontTx/>
              <a:buNone/>
            </a:pPr>
            <a:r>
              <a:rPr lang="en-US" sz="1100" b="1" dirty="0" smtClean="0"/>
              <a:t>Composite Role</a:t>
            </a:r>
            <a:r>
              <a:rPr lang="en-US" sz="1100" dirty="0" smtClean="0"/>
              <a:t>: logical grouping of two or more single roles that includes all system related activities an individual requires to perform their job function, such as Customer Support Specialist or Accounts Receivable Manager. For IT support roles, examples include Basis Administrator, Security Administrator, Developer, etc. Most users will be assigned to one composite role. Examples:</a:t>
            </a:r>
          </a:p>
          <a:p>
            <a:pPr lvl="1">
              <a:lnSpc>
                <a:spcPct val="90000"/>
              </a:lnSpc>
            </a:pPr>
            <a:r>
              <a:rPr lang="en-US" sz="1100" dirty="0" smtClean="0"/>
              <a:t>Cash Applications Manager</a:t>
            </a:r>
          </a:p>
          <a:p>
            <a:pPr lvl="1">
              <a:lnSpc>
                <a:spcPct val="90000"/>
              </a:lnSpc>
            </a:pPr>
            <a:r>
              <a:rPr lang="en-US" sz="1100" dirty="0" smtClean="0"/>
              <a:t>Customer/Contract Analyst</a:t>
            </a:r>
          </a:p>
          <a:p>
            <a:pPr lvl="1">
              <a:lnSpc>
                <a:spcPct val="90000"/>
              </a:lnSpc>
            </a:pPr>
            <a:r>
              <a:rPr lang="en-US" sz="1100" dirty="0" smtClean="0"/>
              <a:t>Basis Admin</a:t>
            </a:r>
          </a:p>
          <a:p>
            <a:pPr lvl="1">
              <a:lnSpc>
                <a:spcPct val="90000"/>
              </a:lnSpc>
            </a:pPr>
            <a:endParaRPr lang="en-GB" sz="1100" dirty="0" smtClean="0"/>
          </a:p>
          <a:p>
            <a:pPr eaLnBrk="1" hangingPunct="1"/>
            <a:r>
              <a:rPr lang="en-US" sz="1100" b="1" dirty="0" smtClean="0"/>
              <a:t>Authority checks</a:t>
            </a:r>
            <a:r>
              <a:rPr lang="en-US" sz="1100" dirty="0" smtClean="0"/>
              <a:t>: An authority check is performed when users try to process a transaction. The initial authority-check is when users enter a transaction code, which may be requested directly or by menu tree. SAP then verifies access to the transaction code in user master record (UMR).</a:t>
            </a:r>
          </a:p>
          <a:p>
            <a:pPr eaLnBrk="1" hangingPunct="1"/>
            <a:endParaRPr lang="en-US" sz="1100" dirty="0" smtClean="0"/>
          </a:p>
          <a:p>
            <a:pPr eaLnBrk="1" hangingPunct="1"/>
            <a:r>
              <a:rPr lang="en-US" sz="1100" dirty="0" smtClean="0"/>
              <a:t>This process is performed by SAP to ensure that a user ID has the correct authorization. Authority checks are normally written into the program (ABAP code behind the transaction). There may be multiple authority checks in one program; there is typically one at the start of the program as well as throughout the program when entering data/processing.</a:t>
            </a:r>
          </a:p>
          <a:p>
            <a:pPr eaLnBrk="1" hangingPunct="1"/>
            <a:endParaRPr lang="en-US" sz="1100" dirty="0" smtClean="0"/>
          </a:p>
          <a:p>
            <a:pPr>
              <a:defRPr/>
            </a:pPr>
            <a:endParaRPr lang="en-GB" sz="1100" dirty="0" smtClean="0"/>
          </a:p>
          <a:p>
            <a:pPr>
              <a:defRPr/>
            </a:pPr>
            <a:endParaRPr lang="en-GB" sz="1100" dirty="0" smtClean="0"/>
          </a:p>
          <a:p>
            <a:pPr>
              <a:lnSpc>
                <a:spcPct val="90000"/>
              </a:lnSpc>
            </a:pPr>
            <a:endParaRPr lang="en-US" sz="11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nSpc>
                <a:spcPct val="90000"/>
              </a:lnSpc>
            </a:pPr>
            <a:endParaRPr lang="en-US" sz="11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nSpc>
                <a:spcPct val="90000"/>
              </a:lnSpc>
            </a:pPr>
            <a:endParaRPr lang="en-US" sz="11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80975" indent="-180975"/>
            <a:r>
              <a:rPr lang="en-US" dirty="0" smtClean="0"/>
              <a:t>Talk through the agenda and sessions at a high level.</a:t>
            </a:r>
          </a:p>
          <a:p>
            <a:pPr marL="180975" indent="-180975"/>
            <a:endParaRPr lang="en-GB" dirty="0" smtClean="0"/>
          </a:p>
          <a:p>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Rot="1" noChangeAspect="1" noChangeArrowheads="1" noTextEdit="1"/>
          </p:cNvSpPr>
          <p:nvPr>
            <p:ph type="sldImg"/>
          </p:nvPr>
        </p:nvSpPr>
        <p:spPr>
          <a:xfrm>
            <a:off x="701675" y="742950"/>
            <a:ext cx="5449888" cy="4086225"/>
          </a:xfrm>
          <a:ln/>
        </p:spPr>
      </p:sp>
      <p:sp>
        <p:nvSpPr>
          <p:cNvPr id="478211" name="Rectangle 3"/>
          <p:cNvSpPr>
            <a:spLocks noGrp="1" noChangeArrowheads="1"/>
          </p:cNvSpPr>
          <p:nvPr>
            <p:ph type="body" idx="1"/>
          </p:nvPr>
        </p:nvSpPr>
        <p:spPr>
          <a:xfrm>
            <a:off x="695090" y="4990960"/>
            <a:ext cx="5429383" cy="3505224"/>
          </a:xfrm>
        </p:spPr>
        <p:txBody>
          <a:bodyPr/>
          <a:lstStyle/>
          <a:p>
            <a:pPr marL="228600" indent="-228600"/>
            <a:endParaRPr lang="en-ZA"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Rot="1" noChangeAspect="1" noChangeArrowheads="1" noTextEdit="1"/>
          </p:cNvSpPr>
          <p:nvPr>
            <p:ph type="sldImg"/>
          </p:nvPr>
        </p:nvSpPr>
        <p:spPr>
          <a:xfrm>
            <a:off x="701675" y="742950"/>
            <a:ext cx="5449888" cy="4086225"/>
          </a:xfrm>
          <a:ln/>
        </p:spPr>
      </p:sp>
      <p:sp>
        <p:nvSpPr>
          <p:cNvPr id="480259" name="Rectangle 3"/>
          <p:cNvSpPr>
            <a:spLocks noGrp="1" noChangeArrowheads="1"/>
          </p:cNvSpPr>
          <p:nvPr>
            <p:ph type="body" idx="1"/>
          </p:nvPr>
        </p:nvSpPr>
        <p:spPr>
          <a:xfrm>
            <a:off x="695090" y="4990960"/>
            <a:ext cx="5429383" cy="3505224"/>
          </a:xfrm>
        </p:spPr>
        <p:txBody>
          <a:bodyPr/>
          <a:lstStyle/>
          <a:p>
            <a:pPr marL="228600" indent="-228600"/>
            <a:endParaRPr lang="en-ZA"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80975" indent="-180975"/>
            <a:r>
              <a:rPr lang="en-US" dirty="0" smtClean="0"/>
              <a:t>Talk through the agenda and sessions at a high level.</a:t>
            </a:r>
          </a:p>
          <a:p>
            <a:pPr marL="180975" indent="-180975"/>
            <a:endParaRPr lang="en-GB" dirty="0" smtClean="0"/>
          </a:p>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r>
              <a:rPr lang="en-GB" dirty="0" smtClean="0"/>
              <a:t>Date</a:t>
            </a:r>
          </a:p>
        </p:txBody>
      </p:sp>
      <p:sp>
        <p:nvSpPr>
          <p:cNvPr id="29699" name="Rectangle 7"/>
          <p:cNvSpPr>
            <a:spLocks noGrp="1" noChangeArrowheads="1"/>
          </p:cNvSpPr>
          <p:nvPr>
            <p:ph type="sldNum" sz="quarter" idx="5"/>
          </p:nvPr>
        </p:nvSpPr>
        <p:spPr>
          <a:noFill/>
        </p:spPr>
        <p:txBody>
          <a:bodyPr/>
          <a:lstStyle/>
          <a:p>
            <a:fld id="{1C1CD194-3B6E-417C-A61F-429C38075B89}" type="slidenum">
              <a:rPr lang="en-GB" smtClean="0"/>
              <a:pPr/>
              <a:t>24</a:t>
            </a:fld>
            <a:endParaRPr lang="en-GB" dirty="0" smtClean="0"/>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r>
              <a:rPr lang="en-GB" dirty="0" smtClean="0"/>
              <a:t>Date</a:t>
            </a:r>
          </a:p>
        </p:txBody>
      </p:sp>
      <p:sp>
        <p:nvSpPr>
          <p:cNvPr id="30723" name="Rectangle 7"/>
          <p:cNvSpPr>
            <a:spLocks noGrp="1" noChangeArrowheads="1"/>
          </p:cNvSpPr>
          <p:nvPr>
            <p:ph type="sldNum" sz="quarter" idx="5"/>
          </p:nvPr>
        </p:nvSpPr>
        <p:spPr>
          <a:noFill/>
        </p:spPr>
        <p:txBody>
          <a:bodyPr/>
          <a:lstStyle/>
          <a:p>
            <a:fld id="{E33A3D81-A7F1-43C4-BA27-9C8519D9ADA6}" type="slidenum">
              <a:rPr lang="en-GB" smtClean="0"/>
              <a:pPr/>
              <a:t>25</a:t>
            </a:fld>
            <a:endParaRPr lang="en-GB" dirty="0" smtClean="0"/>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r>
              <a:rPr lang="en-GB" dirty="0" smtClean="0"/>
              <a:t>Date</a:t>
            </a:r>
          </a:p>
        </p:txBody>
      </p:sp>
      <p:sp>
        <p:nvSpPr>
          <p:cNvPr id="30723" name="Rectangle 7"/>
          <p:cNvSpPr>
            <a:spLocks noGrp="1" noChangeArrowheads="1"/>
          </p:cNvSpPr>
          <p:nvPr>
            <p:ph type="sldNum" sz="quarter" idx="5"/>
          </p:nvPr>
        </p:nvSpPr>
        <p:spPr>
          <a:noFill/>
        </p:spPr>
        <p:txBody>
          <a:bodyPr/>
          <a:lstStyle/>
          <a:p>
            <a:fld id="{E33A3D81-A7F1-43C4-BA27-9C8519D9ADA6}" type="slidenum">
              <a:rPr lang="en-GB" smtClean="0"/>
              <a:pPr/>
              <a:t>26</a:t>
            </a:fld>
            <a:endParaRPr lang="en-GB" dirty="0" smtClean="0"/>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r>
              <a:rPr lang="en-GB" dirty="0" smtClean="0"/>
              <a:t>Date</a:t>
            </a:r>
          </a:p>
        </p:txBody>
      </p:sp>
      <p:sp>
        <p:nvSpPr>
          <p:cNvPr id="30723" name="Rectangle 7"/>
          <p:cNvSpPr>
            <a:spLocks noGrp="1" noChangeArrowheads="1"/>
          </p:cNvSpPr>
          <p:nvPr>
            <p:ph type="sldNum" sz="quarter" idx="5"/>
          </p:nvPr>
        </p:nvSpPr>
        <p:spPr>
          <a:noFill/>
        </p:spPr>
        <p:txBody>
          <a:bodyPr/>
          <a:lstStyle/>
          <a:p>
            <a:fld id="{E33A3D81-A7F1-43C4-BA27-9C8519D9ADA6}" type="slidenum">
              <a:rPr lang="en-GB" smtClean="0"/>
              <a:pPr/>
              <a:t>27</a:t>
            </a:fld>
            <a:endParaRPr lang="en-GB" dirty="0" smtClean="0"/>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nSpc>
                <a:spcPct val="90000"/>
              </a:lnSpc>
            </a:pPr>
            <a:endParaRPr lang="en-US" sz="11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False</a:t>
            </a:r>
          </a:p>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80975" indent="-180975"/>
            <a:r>
              <a:rPr lang="en-US" dirty="0" smtClean="0"/>
              <a:t>Talk through the agenda and sessions at a high level.</a:t>
            </a:r>
          </a:p>
          <a:p>
            <a:pPr marL="180975" indent="-180975"/>
            <a:endParaRPr lang="en-GB" dirty="0" smtClean="0"/>
          </a:p>
          <a:p>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xfrm>
            <a:off x="1143000" y="685800"/>
            <a:ext cx="4572000" cy="3429000"/>
          </a:xfrm>
          <a:ln/>
        </p:spPr>
      </p:sp>
      <p:sp>
        <p:nvSpPr>
          <p:cNvPr id="195587" name="Rectangle 3"/>
          <p:cNvSpPr>
            <a:spLocks noGrp="1" noChangeArrowheads="1"/>
          </p:cNvSpPr>
          <p:nvPr>
            <p:ph type="body" idx="1"/>
          </p:nvPr>
        </p:nvSpPr>
        <p:spPr>
          <a:noFill/>
          <a:ln/>
        </p:spPr>
        <p:txBody>
          <a:bodyPr/>
          <a:lstStyle/>
          <a:p>
            <a:r>
              <a:rPr lang="en-US" dirty="0" smtClean="0"/>
              <a:t>Real time – There is batch processing as well… but then it is mainly for interface of data.</a:t>
            </a:r>
          </a:p>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xfrm>
            <a:off x="1143000" y="685800"/>
            <a:ext cx="4572000" cy="3429000"/>
          </a:xfrm>
          <a:ln/>
        </p:spPr>
      </p:sp>
      <p:sp>
        <p:nvSpPr>
          <p:cNvPr id="186371" name="Rectangle 3"/>
          <p:cNvSpPr>
            <a:spLocks noGrp="1" noChangeArrowheads="1"/>
          </p:cNvSpPr>
          <p:nvPr>
            <p:ph type="body" idx="1"/>
          </p:nvPr>
        </p:nvSpPr>
        <p:spPr/>
        <p:txBody>
          <a:bodyPr>
            <a:normAutofit fontScale="70000" lnSpcReduction="20000"/>
          </a:bodyPr>
          <a:lstStyle/>
          <a:p>
            <a:pPr marL="190500" indent="-190500"/>
            <a:r>
              <a:rPr lang="en-GB" dirty="0" smtClean="0"/>
              <a:t>On this slide, start bottom up from ITGC.</a:t>
            </a:r>
          </a:p>
          <a:p>
            <a:pPr marL="190500" indent="-190500"/>
            <a:r>
              <a:rPr lang="en-GB" dirty="0" smtClean="0"/>
              <a:t>&gt; Link OS and DB to data centres and infrastructure</a:t>
            </a:r>
          </a:p>
          <a:p>
            <a:pPr marL="190500" indent="-190500"/>
            <a:r>
              <a:rPr lang="en-GB" dirty="0" smtClean="0"/>
              <a:t>&gt; Refer SAP Authorisation to Segregation of Duties. Further mention that SAP Authorisation is split because</a:t>
            </a:r>
          </a:p>
          <a:p>
            <a:pPr marL="190500" indent="-190500"/>
            <a:r>
              <a:rPr lang="en-GB" dirty="0" smtClean="0"/>
              <a:t>- SOD is within business (create and approve PO) and IT process (making and transporting the changes) </a:t>
            </a:r>
          </a:p>
          <a:p>
            <a:pPr marL="190500" indent="-190500"/>
            <a:r>
              <a:rPr lang="en-GB" dirty="0" smtClean="0"/>
              <a:t>- sign off is done by business and execution is done by IT</a:t>
            </a:r>
          </a:p>
          <a:p>
            <a:pPr marL="190500" indent="-190500"/>
            <a:r>
              <a:rPr lang="en-GB" dirty="0" smtClean="0"/>
              <a:t>&gt; Basis = </a:t>
            </a:r>
            <a:r>
              <a:rPr lang="en-GB" b="1" dirty="0" smtClean="0"/>
              <a:t>technical</a:t>
            </a:r>
            <a:r>
              <a:rPr lang="en-GB" dirty="0" smtClean="0"/>
              <a:t> system settings. Distinguish it from configuration controls. Mention that Basis would be covered in detail later</a:t>
            </a:r>
          </a:p>
          <a:p>
            <a:pPr marL="190500" indent="-190500"/>
            <a:r>
              <a:rPr lang="en-GB" dirty="0" smtClean="0"/>
              <a:t>&gt; End user controls = manual controls</a:t>
            </a:r>
          </a:p>
          <a:p>
            <a:pPr marL="190500" indent="-190500"/>
            <a:endParaRPr lang="en-GB" dirty="0" smtClean="0"/>
          </a:p>
          <a:p>
            <a:pPr marL="190500" indent="-190500"/>
            <a:r>
              <a:rPr lang="en-GB" dirty="0" smtClean="0"/>
              <a:t>The most important message on this slide is that all the layers are inter-related.  We need to get comfort from bottom to top across all the elements.</a:t>
            </a:r>
          </a:p>
          <a:p>
            <a:pPr marL="190500" indent="-190500"/>
            <a:endParaRPr lang="en-US" dirty="0" smtClean="0"/>
          </a:p>
          <a:p>
            <a:pPr marL="190500" indent="-190500"/>
            <a:r>
              <a:rPr lang="en-US" dirty="0" smtClean="0"/>
              <a:t>A good starting point when understanding what an SAP system looks like is to break it down into some basic components. By doing this you will be able to better structure what could be areas of audit focus.</a:t>
            </a:r>
          </a:p>
          <a:p>
            <a:pPr marL="190500" indent="-190500"/>
            <a:endParaRPr lang="en-US" dirty="0" smtClean="0"/>
          </a:p>
          <a:p>
            <a:pPr marL="190500" indent="-190500"/>
            <a:r>
              <a:rPr lang="en-US" dirty="0" smtClean="0"/>
              <a:t>If we look at the triangle, the lower elements are what would typically be considered to be the underlying IT control environment, the bedrock if you like that ensures the integrity of the overall SAP system. Unlike many business IT systems SAP has a core module referred to as ‘BASIS’ that sits at the centre of this control environment. We will cover this module in more detail later but at this point it is worth noting that it is the key to ensuring that user access and the way the system has been set up to operate is maintained in a controlled manner. The SAP Basis module also underpins the overall application’s interaction with the Operating system (for example UNIX) on which SAP resides and with the database (for example Oracle).</a:t>
            </a:r>
          </a:p>
          <a:p>
            <a:pPr marL="190500" indent="-190500"/>
            <a:endParaRPr lang="en-US" dirty="0" smtClean="0"/>
          </a:p>
          <a:p>
            <a:pPr marL="190500" indent="-190500"/>
            <a:r>
              <a:rPr lang="en-US" dirty="0" smtClean="0"/>
              <a:t>The diagram shows the SAP authorization layer spanning the IT control environment layer and the Business process layer. This represents a key message and links to one of the key audit challenges that we spoke of earlier. As an integrated system, access to all functionality within the application, from support functions used by application administrators to access to review a report is controlled by the application.</a:t>
            </a:r>
          </a:p>
          <a:p>
            <a:pPr marL="190500" indent="-190500"/>
            <a:endParaRPr lang="en-US" dirty="0" smtClean="0"/>
          </a:p>
          <a:p>
            <a:pPr marL="190500" indent="-190500"/>
            <a:r>
              <a:rPr lang="en-US" dirty="0" smtClean="0"/>
              <a:t>The business process control layers that sit within the upper end of this triangle will typically sit within the modules And the way in which they are customized and configured discussed earlier in this session. As an integrated solution, an SAP business process will often make use of a mix of user access, configuration, and reporting functionality. </a:t>
            </a:r>
          </a:p>
          <a:p>
            <a:pPr marL="190500" indent="-190500"/>
            <a:endParaRPr lang="en-US" dirty="0" smtClean="0"/>
          </a:p>
          <a:p>
            <a:pPr marL="190500" indent="-190500"/>
            <a:r>
              <a:rPr lang="en-US" dirty="0" smtClean="0"/>
              <a:t>A good example of the sort of thing that we are talking about here would be where part of a process has been turned into a workflow; in this case, the SAP application may be configured to require a user to key in certain key information into say, an order that being routed to an approver (defined by access profile) before the system will automatically process the order to the next stage. An exception report could be set up to identify any transactions that are not authorized in a timely manner.</a:t>
            </a:r>
          </a:p>
          <a:p>
            <a:pPr marL="190500" indent="-190500"/>
            <a:endParaRPr lang="en-US" b="1" dirty="0" smtClean="0"/>
          </a:p>
          <a:p>
            <a:pPr marL="190500" indent="-190500"/>
            <a:r>
              <a:rPr lang="en-US" dirty="0" smtClean="0"/>
              <a:t>Now, for that workflow to be effective, adequate control must exist to ensure that the configuration is not changed inappropriately, that the approver is the correct individual and that the report contains all the transactions it should. We will come back to some of the key considerations around the IT control environment later in the course.</a:t>
            </a:r>
          </a:p>
          <a:p>
            <a:pPr lvl="1">
              <a:lnSpc>
                <a:spcPct val="80000"/>
              </a:lnSpc>
            </a:pPr>
            <a:endParaRPr lang="en-US" sz="700" i="1"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Real time – There is batch processing as well… but then it is mainly for interface of data.</a:t>
            </a:r>
          </a:p>
          <a:p>
            <a:r>
              <a:rPr lang="en-US" dirty="0" smtClean="0"/>
              <a:t>PH1 – the</a:t>
            </a:r>
            <a:r>
              <a:rPr lang="en-US" baseline="0" dirty="0" smtClean="0"/>
              <a:t> key thing to note here is this is where employees view the workbench that includes benefit information etc.  Managers will view the manager workbench here.  They do this through the net weaver portal (manager workbench)</a:t>
            </a:r>
          </a:p>
          <a:p>
            <a:r>
              <a:rPr lang="en-US" dirty="0" smtClean="0"/>
              <a:t>PC3 – has to do with Customers</a:t>
            </a:r>
            <a:r>
              <a:rPr lang="en-US" baseline="0" dirty="0" smtClean="0"/>
              <a:t> and rebates</a:t>
            </a:r>
          </a:p>
          <a:p>
            <a:r>
              <a:rPr lang="en-US" baseline="0" dirty="0" smtClean="0"/>
              <a:t>PA1 – has to do with Budgeting and forecasting</a:t>
            </a:r>
            <a:r>
              <a:rPr lang="en-US" baseline="0" dirty="0"/>
              <a:t> </a:t>
            </a:r>
            <a:r>
              <a:rPr lang="en-US" baseline="0" dirty="0" smtClean="0"/>
              <a:t>(Sheri Bassett Preston) look into PA1 for forecasting and budgeting</a:t>
            </a:r>
          </a:p>
          <a:p>
            <a:r>
              <a:rPr lang="en-US" baseline="0" dirty="0" smtClean="0"/>
              <a:t>PS1 – this is where the rev track system sits, change management and global production planning</a:t>
            </a:r>
          </a:p>
          <a:p>
            <a:endParaRPr lang="en-US"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80975" indent="-180975"/>
            <a:r>
              <a:rPr lang="en-US" dirty="0" smtClean="0"/>
              <a:t>Talk through the agenda and sessions at a high level.</a:t>
            </a:r>
          </a:p>
          <a:p>
            <a:pPr marL="180975" indent="-180975"/>
            <a:endParaRPr lang="en-GB" dirty="0" smtClean="0"/>
          </a:p>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8C9098-8D1C-4183-ADFA-95254FBF22E0}" type="datetimeFigureOut">
              <a:rPr lang="en-US" smtClean="0"/>
              <a:pPr/>
              <a:t>10/16/2012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F957DF-0A03-4F46-B9F9-AC20EF0F217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C9098-8D1C-4183-ADFA-95254FBF22E0}" type="datetimeFigureOut">
              <a:rPr lang="en-US" smtClean="0"/>
              <a:pPr/>
              <a:t>10/16/2012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F957DF-0A03-4F46-B9F9-AC20EF0F217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C9098-8D1C-4183-ADFA-95254FBF22E0}" type="datetimeFigureOut">
              <a:rPr lang="en-US" smtClean="0"/>
              <a:pPr/>
              <a:t>10/16/2012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F957DF-0A03-4F46-B9F9-AC20EF0F217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32" name="TextBox 31"/>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1_Cover Slide">
    <p:spTree>
      <p:nvGrpSpPr>
        <p:cNvPr id="1" name=""/>
        <p:cNvGrpSpPr/>
        <p:nvPr/>
      </p:nvGrpSpPr>
      <p:grpSpPr>
        <a:xfrm>
          <a:off x="0" y="0"/>
          <a:ext cx="0" cy="0"/>
          <a:chOff x="0" y="0"/>
          <a:chExt cx="0" cy="0"/>
        </a:xfrm>
      </p:grpSpPr>
      <p:grpSp>
        <p:nvGrpSpPr>
          <p:cNvPr id="2"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3"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16" name="TextBox 15"/>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66752"/>
            <a:ext cx="8077200" cy="492443"/>
          </a:xfrm>
        </p:spPr>
        <p:txBody>
          <a:bodyPr anchor="t" anchorCtr="0">
            <a:spAutoFit/>
          </a:bodyPr>
          <a:lstStyle>
            <a:lvl1pPr>
              <a:lnSpc>
                <a:spcPct val="100000"/>
              </a:lnSpc>
              <a:defRPr sz="3200">
                <a:solidFill>
                  <a:schemeClr val="bg1"/>
                </a:solidFill>
              </a:defRPr>
            </a:lvl1pPr>
          </a:lstStyle>
          <a:p>
            <a:r>
              <a:rPr lang="en-US" noProof="0" smtClean="0"/>
              <a:t>Click to edit Master title style</a:t>
            </a:r>
            <a:endParaRPr lang="en-GB" noProof="0" dirty="0" smtClean="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marL="342900" indent="-342900">
              <a:buClr>
                <a:schemeClr val="bg1"/>
              </a:buClr>
              <a:defRPr>
                <a:solidFill>
                  <a:schemeClr val="bg1"/>
                </a:solidFill>
              </a:defRPr>
            </a:lvl2pPr>
            <a:lvl3pPr marL="685800" indent="-342900">
              <a:buClr>
                <a:schemeClr val="bg1"/>
              </a:buClr>
              <a:defRPr>
                <a:solidFill>
                  <a:schemeClr val="bg1"/>
                </a:solidFill>
              </a:defRPr>
            </a:lvl3pPr>
            <a:lvl4pPr marL="1028700" indent="-342900">
              <a:buClr>
                <a:schemeClr val="bg1"/>
              </a:buClr>
              <a:defRPr>
                <a:solidFill>
                  <a:schemeClr val="bg1"/>
                </a:solidFill>
              </a:defRPr>
            </a:lvl4pPr>
            <a:lvl5pPr marL="1371600" indent="-342900">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33" name="Subtitle 2"/>
          <p:cNvSpPr>
            <a:spLocks noGrp="1"/>
          </p:cNvSpPr>
          <p:nvPr>
            <p:ph type="subTitle" idx="1"/>
          </p:nvPr>
        </p:nvSpPr>
        <p:spPr bwMode="black">
          <a:xfrm>
            <a:off x="533400" y="1645920"/>
            <a:ext cx="8077200" cy="492443"/>
          </a:xfrm>
        </p:spPr>
        <p:txBody>
          <a:bodyPr>
            <a:spAutoFit/>
          </a:bodyPr>
          <a:lstStyle>
            <a:lvl1pPr marL="0" indent="0" algn="l">
              <a:lnSpc>
                <a:spcPct val="10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dirty="0" smtClean="0"/>
          </a:p>
        </p:txBody>
      </p:sp>
      <p:cxnSp>
        <p:nvCxnSpPr>
          <p:cNvPr id="12" name="Shape 11"/>
          <p:cNvCxnSpPr/>
          <p:nvPr/>
        </p:nvCxnSpPr>
        <p:spPr>
          <a:xfrm rot="5400000" flipH="1" flipV="1">
            <a:off x="4423800" y="-3433199"/>
            <a:ext cx="144000"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8459060" y="6507953"/>
            <a:ext cx="157094" cy="153888"/>
          </a:xfrm>
          <a:prstGeom prst="rect">
            <a:avLst/>
          </a:prstGeom>
          <a:noFill/>
        </p:spPr>
        <p:txBody>
          <a:bodyPr vert="horz" wrap="none" lIns="0" tIns="0" rIns="0" bIns="0" rtlCol="0" anchor="t" anchorCtr="0">
            <a:spAutoFit/>
          </a:bodyPr>
          <a:lstStyle/>
          <a:p>
            <a:pPr algn="r"/>
            <a:fld id="{3B65E225-21B6-4A32-9C5D-1A367BBA3452}" type="slidenum">
              <a:rPr lang="en-GB" sz="1000" smtClean="0">
                <a:solidFill>
                  <a:schemeClr val="bg2"/>
                </a:solidFill>
                <a:latin typeface="Arial" pitchFamily="34" charset="0"/>
                <a:cs typeface="Arial" pitchFamily="34" charset="0"/>
              </a:rPr>
              <a:pPr algn="r"/>
              <a:t>‹#›</a:t>
            </a:fld>
            <a:endParaRPr lang="en-GB" sz="1000" dirty="0">
              <a:solidFill>
                <a:schemeClr val="bg2"/>
              </a:solidFill>
              <a:latin typeface="Arial" pitchFamily="34" charset="0"/>
              <a:cs typeface="Arial" pitchFamily="34" charset="0"/>
            </a:endParaRPr>
          </a:p>
        </p:txBody>
      </p:sp>
      <p:sp>
        <p:nvSpPr>
          <p:cNvPr id="14" name="Slide Number Placeholder 13"/>
          <p:cNvSpPr>
            <a:spLocks noGrp="1"/>
          </p:cNvSpPr>
          <p:nvPr>
            <p:ph type="sldNum" sz="quarter" idx="15"/>
          </p:nvPr>
        </p:nvSpPr>
        <p:spPr/>
        <p:txBody>
          <a:bodyPr/>
          <a:lstStyle/>
          <a:p>
            <a:fld id="{9EBD5762-3BDC-484D-9503-7EA6D5A9A8CE}" type="slidenum">
              <a:rPr lang="en-GB" smtClean="0"/>
              <a:pPr/>
              <a:t>‹#›</a:t>
            </a:fld>
            <a:endParaRPr lang="en-GB" dirty="0"/>
          </a:p>
        </p:txBody>
      </p:sp>
      <p:sp>
        <p:nvSpPr>
          <p:cNvPr id="15" name="Footer Placeholder 14"/>
          <p:cNvSpPr>
            <a:spLocks noGrp="1"/>
          </p:cNvSpPr>
          <p:nvPr>
            <p:ph type="ftr" sz="quarter" idx="16"/>
          </p:nvPr>
        </p:nvSpPr>
        <p:spPr/>
        <p:txBody>
          <a:bodyPr/>
          <a:lstStyle/>
          <a:p>
            <a:r>
              <a:rPr lang="en-US" b="1" i="1" dirty="0" smtClean="0"/>
              <a:t>'Confidential Information for the sole benefit and use of [Global, beverages company].</a:t>
            </a:r>
            <a:endParaRPr lang="en-GB" dirty="0"/>
          </a:p>
        </p:txBody>
      </p:sp>
      <p:sp>
        <p:nvSpPr>
          <p:cNvPr id="16" name="TextBox 15"/>
          <p:cNvSpPr txBox="1"/>
          <p:nvPr userDrawn="1"/>
        </p:nvSpPr>
        <p:spPr>
          <a:xfrm>
            <a:off x="174555" y="6538776"/>
            <a:ext cx="833562" cy="169277"/>
          </a:xfrm>
          <a:prstGeom prst="rect">
            <a:avLst/>
          </a:prstGeom>
          <a:noFill/>
        </p:spPr>
        <p:txBody>
          <a:bodyPr vert="horz" wrap="none" lIns="0" tIns="0" rIns="0" bIns="0" rtlCol="0" anchor="t" anchorCtr="0">
            <a:spAutoFit/>
          </a:bodyPr>
          <a:lstStyle/>
          <a:p>
            <a:r>
              <a:rPr lang="en-US" sz="1100" kern="1200" baseline="0" dirty="0" smtClean="0">
                <a:solidFill>
                  <a:schemeClr val="tx1"/>
                </a:solidFill>
                <a:latin typeface="+mn-lt"/>
                <a:ea typeface="+mn-ea"/>
                <a:cs typeface="+mn-cs"/>
              </a:rPr>
              <a:t> © 2012 PwC</a:t>
            </a:r>
            <a:endParaRPr lang="en-GB" sz="600" noProof="0" dirty="0">
              <a:latin typeface="Arial" pitchFamily="34" charset="0"/>
              <a:cs typeface="Arial"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8181"/>
            <a:ext cx="8077200" cy="369332"/>
          </a:xfrm>
        </p:spPr>
        <p:txBody>
          <a:bodyPr>
            <a:spAutoFit/>
          </a:bodyPr>
          <a:lstStyle/>
          <a:p>
            <a:r>
              <a:rPr lang="en-US" noProof="0" smtClean="0"/>
              <a:t>Click to edit Master title style</a:t>
            </a:r>
            <a:endParaRPr lang="en-GB" noProof="0" dirty="0"/>
          </a:p>
        </p:txBody>
      </p:sp>
      <p:sp>
        <p:nvSpPr>
          <p:cNvPr id="28" name="Content Placeholder 26"/>
          <p:cNvSpPr>
            <a:spLocks noGrp="1"/>
          </p:cNvSpPr>
          <p:nvPr>
            <p:ph sz="quarter" idx="14"/>
          </p:nvPr>
        </p:nvSpPr>
        <p:spPr>
          <a:xfrm>
            <a:off x="533400" y="1645920"/>
            <a:ext cx="3962400" cy="1692771"/>
          </a:xfrm>
        </p:spPr>
        <p:txBody>
          <a:bodyPr/>
          <a:lstStyle>
            <a:lvl1pPr marL="0" indent="0">
              <a:defRPr sz="1600"/>
            </a:lvl1pPr>
            <a:lvl2pPr marL="342900" indent="-342900">
              <a:defRPr sz="1600"/>
            </a:lvl2pPr>
            <a:lvl3pPr marL="685800" indent="-342900">
              <a:defRPr sz="1600"/>
            </a:lvl3pPr>
            <a:lvl4pPr marL="1028700" indent="-342900">
              <a:tabLst/>
              <a:defRPr sz="1600"/>
            </a:lvl4pPr>
            <a:lvl5pPr marL="1371600" indent="-342900">
              <a:defRPr sz="16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1" name="Content Placeholder 26"/>
          <p:cNvSpPr>
            <a:spLocks noGrp="1"/>
          </p:cNvSpPr>
          <p:nvPr>
            <p:ph sz="quarter" idx="15"/>
          </p:nvPr>
        </p:nvSpPr>
        <p:spPr>
          <a:xfrm>
            <a:off x="4648201" y="1645920"/>
            <a:ext cx="3962399" cy="1692771"/>
          </a:xfrm>
        </p:spPr>
        <p:txBody>
          <a:bodyPr/>
          <a:lstStyle>
            <a:lvl1pPr marL="0" indent="0">
              <a:defRPr sz="1600"/>
            </a:lvl1pPr>
            <a:lvl2pPr>
              <a:defRPr sz="1600"/>
            </a:lvl2pPr>
            <a:lvl3pPr marL="685800" indent="-342900">
              <a:defRPr sz="1600"/>
            </a:lvl3pPr>
            <a:lvl4pPr marL="1028700" indent="-342900">
              <a:defRPr sz="1600"/>
            </a:lvl4pPr>
            <a:lvl5pPr marL="1371600" indent="-342900">
              <a:defRPr sz="16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cxnSp>
        <p:nvCxnSpPr>
          <p:cNvPr id="62" name="Shape 61"/>
          <p:cNvCxnSpPr/>
          <p:nvPr/>
        </p:nvCxnSpPr>
        <p:spPr>
          <a:xfrm rot="5400000" flipH="1" flipV="1">
            <a:off x="4423800"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8459060" y="6507953"/>
            <a:ext cx="157094" cy="153888"/>
          </a:xfrm>
          <a:prstGeom prst="rect">
            <a:avLst/>
          </a:prstGeom>
          <a:noFill/>
        </p:spPr>
        <p:txBody>
          <a:bodyPr vert="horz" wrap="none" lIns="0" tIns="0" rIns="0" bIns="0" rtlCol="0" anchor="t" anchorCtr="0">
            <a:spAutoFit/>
          </a:bodyPr>
          <a:lstStyle/>
          <a:p>
            <a:pPr algn="r"/>
            <a:fld id="{3B65E225-21B6-4A32-9C5D-1A367BBA3452}" type="slidenum">
              <a:rPr lang="en-GB" sz="1000" smtClean="0">
                <a:latin typeface="Arial" pitchFamily="34" charset="0"/>
                <a:cs typeface="Arial" pitchFamily="34" charset="0"/>
              </a:rPr>
              <a:pPr algn="r"/>
              <a:t>‹#›</a:t>
            </a:fld>
            <a:endParaRPr lang="en-GB" sz="1000" dirty="0">
              <a:latin typeface="Arial" pitchFamily="34" charset="0"/>
              <a:cs typeface="Arial" pitchFamily="34" charset="0"/>
            </a:endParaRPr>
          </a:p>
        </p:txBody>
      </p:sp>
      <p:sp>
        <p:nvSpPr>
          <p:cNvPr id="12" name="Slide Number Placeholder 11"/>
          <p:cNvSpPr>
            <a:spLocks noGrp="1"/>
          </p:cNvSpPr>
          <p:nvPr>
            <p:ph type="sldNum" sz="quarter" idx="17"/>
          </p:nvPr>
        </p:nvSpPr>
        <p:spPr/>
        <p:txBody>
          <a:bodyPr/>
          <a:lstStyle/>
          <a:p>
            <a:fld id="{9EBD5762-3BDC-484D-9503-7EA6D5A9A8CE}" type="slidenum">
              <a:rPr lang="en-GB" smtClean="0"/>
              <a:pPr/>
              <a:t>‹#›</a:t>
            </a:fld>
            <a:endParaRPr lang="en-GB" dirty="0"/>
          </a:p>
        </p:txBody>
      </p:sp>
      <p:sp>
        <p:nvSpPr>
          <p:cNvPr id="15" name="Footer Placeholder 26"/>
          <p:cNvSpPr txBox="1">
            <a:spLocks/>
          </p:cNvSpPr>
          <p:nvPr userDrawn="1"/>
        </p:nvSpPr>
        <p:spPr>
          <a:xfrm>
            <a:off x="1876267" y="6540356"/>
            <a:ext cx="5260848" cy="150876"/>
          </a:xfrm>
          <a:prstGeom prst="rect">
            <a:avLst/>
          </a:prstGeom>
        </p:spPr>
        <p:txBody>
          <a:bodyPr vert="horz" lIns="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'Confidential Information for the sole benefit and use of [Global, beverages company].</a:t>
            </a:r>
            <a:endParaRPr kumimoji="0" lang="en-GB"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7" name="TextBox 16"/>
          <p:cNvSpPr txBox="1"/>
          <p:nvPr userDrawn="1"/>
        </p:nvSpPr>
        <p:spPr>
          <a:xfrm>
            <a:off x="154007" y="6497679"/>
            <a:ext cx="833562" cy="169277"/>
          </a:xfrm>
          <a:prstGeom prst="rect">
            <a:avLst/>
          </a:prstGeom>
          <a:noFill/>
        </p:spPr>
        <p:txBody>
          <a:bodyPr vert="horz" wrap="none" lIns="0" tIns="0" rIns="0" bIns="0" rtlCol="0" anchor="t" anchorCtr="0">
            <a:spAutoFit/>
          </a:bodyPr>
          <a:lstStyle/>
          <a:p>
            <a:r>
              <a:rPr lang="en-US" sz="1100" kern="1200" baseline="0" dirty="0" smtClean="0">
                <a:solidFill>
                  <a:schemeClr val="tx1"/>
                </a:solidFill>
                <a:latin typeface="+mn-lt"/>
                <a:ea typeface="+mn-ea"/>
                <a:cs typeface="+mn-cs"/>
              </a:rPr>
              <a:t> © 2012 PwC</a:t>
            </a:r>
            <a:endParaRPr lang="en-GB" sz="600" noProof="0" dirty="0">
              <a:latin typeface="Arial" pitchFamily="34" charset="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C9098-8D1C-4183-ADFA-95254FBF22E0}" type="datetimeFigureOut">
              <a:rPr lang="en-US" smtClean="0"/>
              <a:pPr/>
              <a:t>10/16/2012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F957DF-0A03-4F46-B9F9-AC20EF0F217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C9098-8D1C-4183-ADFA-95254FBF22E0}" type="datetimeFigureOut">
              <a:rPr lang="en-US" smtClean="0"/>
              <a:pPr/>
              <a:t>10/16/2012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F957DF-0A03-4F46-B9F9-AC20EF0F217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8C9098-8D1C-4183-ADFA-95254FBF22E0}" type="datetimeFigureOut">
              <a:rPr lang="en-US" smtClean="0"/>
              <a:pPr/>
              <a:t>10/16/2012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F957DF-0A03-4F46-B9F9-AC20EF0F217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8C9098-8D1C-4183-ADFA-95254FBF22E0}" type="datetimeFigureOut">
              <a:rPr lang="en-US" smtClean="0"/>
              <a:pPr/>
              <a:t>10/16/2012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F957DF-0A03-4F46-B9F9-AC20EF0F217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8C9098-8D1C-4183-ADFA-95254FBF22E0}" type="datetimeFigureOut">
              <a:rPr lang="en-US" smtClean="0"/>
              <a:pPr/>
              <a:t>10/16/2012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F957DF-0A03-4F46-B9F9-AC20EF0F217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C9098-8D1C-4183-ADFA-95254FBF22E0}" type="datetimeFigureOut">
              <a:rPr lang="en-US" smtClean="0"/>
              <a:pPr/>
              <a:t>10/16/2012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F957DF-0A03-4F46-B9F9-AC20EF0F217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C9098-8D1C-4183-ADFA-95254FBF22E0}" type="datetimeFigureOut">
              <a:rPr lang="en-US" smtClean="0"/>
              <a:pPr/>
              <a:t>10/16/2012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F957DF-0A03-4F46-B9F9-AC20EF0F217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C9098-8D1C-4183-ADFA-95254FBF22E0}" type="datetimeFigureOut">
              <a:rPr lang="en-US" smtClean="0"/>
              <a:pPr/>
              <a:t>10/16/2012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F957DF-0A03-4F46-B9F9-AC20EF0F217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C9098-8D1C-4183-ADFA-95254FBF22E0}" type="datetimeFigureOut">
              <a:rPr lang="en-US" smtClean="0"/>
              <a:pPr/>
              <a:t>10/16/2012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957DF-0A03-4F46-B9F9-AC20EF0F217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895475" y="838200"/>
            <a:ext cx="4581525" cy="914400"/>
          </a:xfrm>
        </p:spPr>
        <p:txBody>
          <a:bodyPr/>
          <a:lstStyle/>
          <a:p>
            <a:pPr algn="l"/>
            <a:r>
              <a:rPr lang="en-GB" dirty="0" smtClean="0"/>
              <a:t>SAP</a:t>
            </a:r>
            <a:br>
              <a:rPr lang="en-GB" dirty="0" smtClean="0"/>
            </a:br>
            <a:r>
              <a:rPr lang="en-GB" dirty="0" smtClean="0"/>
              <a:t>An Introduction</a:t>
            </a:r>
            <a:endParaRPr lang="en-GB" dirty="0"/>
          </a:p>
        </p:txBody>
      </p:sp>
      <p:sp>
        <p:nvSpPr>
          <p:cNvPr id="4" name="Subtitle 4"/>
          <p:cNvSpPr>
            <a:spLocks noGrp="1"/>
          </p:cNvSpPr>
          <p:nvPr>
            <p:ph type="subTitle" idx="1"/>
          </p:nvPr>
        </p:nvSpPr>
        <p:spPr>
          <a:xfrm>
            <a:off x="1895475" y="5791200"/>
            <a:ext cx="4962525" cy="401781"/>
          </a:xfrm>
        </p:spPr>
        <p:txBody>
          <a:bodyPr/>
          <a:lstStyle/>
          <a:p>
            <a:r>
              <a:rPr lang="en-US" sz="1800" dirty="0" smtClean="0"/>
              <a:t>October 2012</a:t>
            </a:r>
            <a:endParaRPr lang="en-US" sz="1800" dirty="0"/>
          </a:p>
        </p:txBody>
      </p:sp>
      <p:sp>
        <p:nvSpPr>
          <p:cNvPr id="3" name="Title 6"/>
          <p:cNvSpPr txBox="1">
            <a:spLocks/>
          </p:cNvSpPr>
          <p:nvPr/>
        </p:nvSpPr>
        <p:spPr bwMode="white">
          <a:xfrm>
            <a:off x="1981200" y="1676400"/>
            <a:ext cx="4581525" cy="914400"/>
          </a:xfrm>
          <a:prstGeom prst="rect">
            <a:avLst/>
          </a:prstGeom>
        </p:spPr>
        <p:txBody>
          <a:bodyPr vert="horz" lIns="91440" tIns="45720" rIns="91440" bIns="45720" rtlCol="0" anchor="t" anchorCtr="0">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1" i="1"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8181"/>
            <a:ext cx="8077200" cy="738664"/>
          </a:xfrm>
        </p:spPr>
        <p:txBody>
          <a:bodyPr>
            <a:noAutofit/>
          </a:bodyPr>
          <a:lstStyle/>
          <a:p>
            <a:pPr algn="l"/>
            <a:r>
              <a:rPr lang="en-GB" sz="2400" b="1" i="1" dirty="0" smtClean="0"/>
              <a:t>Overview</a:t>
            </a:r>
            <a:br>
              <a:rPr lang="en-GB" sz="2400" b="1" i="1" dirty="0" smtClean="0"/>
            </a:br>
            <a:r>
              <a:rPr lang="en-GB" sz="2400" dirty="0" smtClean="0"/>
              <a:t>What is the SAP authorization concept?</a:t>
            </a:r>
            <a:endParaRPr lang="en-GB" sz="2400" dirty="0"/>
          </a:p>
        </p:txBody>
      </p:sp>
      <p:sp>
        <p:nvSpPr>
          <p:cNvPr id="3" name="Content Placeholder 2"/>
          <p:cNvSpPr>
            <a:spLocks noGrp="1"/>
          </p:cNvSpPr>
          <p:nvPr>
            <p:ph sz="quarter" idx="15"/>
          </p:nvPr>
        </p:nvSpPr>
        <p:spPr>
          <a:xfrm>
            <a:off x="533400" y="2049552"/>
            <a:ext cx="8077200" cy="1692771"/>
          </a:xfrm>
        </p:spPr>
        <p:txBody>
          <a:bodyPr>
            <a:normAutofit fontScale="62500" lnSpcReduction="20000"/>
          </a:bodyPr>
          <a:lstStyle/>
          <a:p>
            <a:pPr>
              <a:buNone/>
            </a:pPr>
            <a:r>
              <a:rPr lang="en-US" dirty="0" smtClean="0"/>
              <a:t>Security within SAP is achieved through </a:t>
            </a:r>
            <a:r>
              <a:rPr lang="en-GB" dirty="0" smtClean="0"/>
              <a:t>the authorization concept </a:t>
            </a:r>
          </a:p>
          <a:p>
            <a:pPr>
              <a:buNone/>
            </a:pPr>
            <a:r>
              <a:rPr lang="en-GB" dirty="0" smtClean="0"/>
              <a:t>The authorization is designed to ensure :</a:t>
            </a:r>
          </a:p>
          <a:p>
            <a:r>
              <a:rPr lang="en-GB" dirty="0" smtClean="0"/>
              <a:t>Maximum security</a:t>
            </a:r>
          </a:p>
          <a:p>
            <a:r>
              <a:rPr lang="en-GB" dirty="0" smtClean="0"/>
              <a:t>Sufficient privileges for end users to fulfil their job duties</a:t>
            </a:r>
          </a:p>
          <a:p>
            <a:r>
              <a:rPr lang="en-GB" dirty="0" smtClean="0"/>
              <a:t>Powerful user maintenance </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Freeform 54"/>
          <p:cNvSpPr/>
          <p:nvPr/>
        </p:nvSpPr>
        <p:spPr bwMode="ltGray">
          <a:xfrm>
            <a:off x="530225" y="2341880"/>
            <a:ext cx="5685367" cy="3822700"/>
          </a:xfrm>
          <a:custGeom>
            <a:avLst/>
            <a:gdLst>
              <a:gd name="connsiteX0" fmla="*/ 0 w 5499100"/>
              <a:gd name="connsiteY0" fmla="*/ 0 h 3822700"/>
              <a:gd name="connsiteX1" fmla="*/ 0 w 5499100"/>
              <a:gd name="connsiteY1" fmla="*/ 3797300 h 3822700"/>
              <a:gd name="connsiteX2" fmla="*/ 5499100 w 5499100"/>
              <a:gd name="connsiteY2" fmla="*/ 3822700 h 3822700"/>
              <a:gd name="connsiteX3" fmla="*/ 0 w 5499100"/>
              <a:gd name="connsiteY3" fmla="*/ 0 h 3822700"/>
              <a:gd name="connsiteX0" fmla="*/ 0 w 5499100"/>
              <a:gd name="connsiteY0" fmla="*/ 0 h 3822700"/>
              <a:gd name="connsiteX1" fmla="*/ 0 w 5499100"/>
              <a:gd name="connsiteY1" fmla="*/ 3797300 h 3822700"/>
              <a:gd name="connsiteX2" fmla="*/ 5499100 w 5499100"/>
              <a:gd name="connsiteY2" fmla="*/ 3822700 h 3822700"/>
              <a:gd name="connsiteX3" fmla="*/ 0 w 5499100"/>
              <a:gd name="connsiteY3" fmla="*/ 0 h 3822700"/>
              <a:gd name="connsiteX0" fmla="*/ 0 w 5499100"/>
              <a:gd name="connsiteY0" fmla="*/ 0 h 3822700"/>
              <a:gd name="connsiteX1" fmla="*/ 0 w 5499100"/>
              <a:gd name="connsiteY1" fmla="*/ 3797300 h 3822700"/>
              <a:gd name="connsiteX2" fmla="*/ 5499100 w 5499100"/>
              <a:gd name="connsiteY2" fmla="*/ 3822700 h 3822700"/>
              <a:gd name="connsiteX3" fmla="*/ 0 w 5499100"/>
              <a:gd name="connsiteY3" fmla="*/ 0 h 3822700"/>
              <a:gd name="connsiteX0" fmla="*/ 0 w 5685367"/>
              <a:gd name="connsiteY0" fmla="*/ 0 h 3822700"/>
              <a:gd name="connsiteX1" fmla="*/ 0 w 5685367"/>
              <a:gd name="connsiteY1" fmla="*/ 3797300 h 3822700"/>
              <a:gd name="connsiteX2" fmla="*/ 5499100 w 5685367"/>
              <a:gd name="connsiteY2" fmla="*/ 3822700 h 3822700"/>
              <a:gd name="connsiteX3" fmla="*/ 0 w 5685367"/>
              <a:gd name="connsiteY3" fmla="*/ 0 h 3822700"/>
              <a:gd name="connsiteX0" fmla="*/ 0 w 5685367"/>
              <a:gd name="connsiteY0" fmla="*/ 0 h 3822700"/>
              <a:gd name="connsiteX1" fmla="*/ 0 w 5685367"/>
              <a:gd name="connsiteY1" fmla="*/ 3797300 h 3822700"/>
              <a:gd name="connsiteX2" fmla="*/ 5499100 w 5685367"/>
              <a:gd name="connsiteY2" fmla="*/ 3822700 h 3822700"/>
              <a:gd name="connsiteX3" fmla="*/ 0 w 5685367"/>
              <a:gd name="connsiteY3" fmla="*/ 0 h 3822700"/>
              <a:gd name="connsiteX0" fmla="*/ 0 w 5685367"/>
              <a:gd name="connsiteY0" fmla="*/ 0 h 3822700"/>
              <a:gd name="connsiteX1" fmla="*/ 0 w 5685367"/>
              <a:gd name="connsiteY1" fmla="*/ 3797300 h 3822700"/>
              <a:gd name="connsiteX2" fmla="*/ 5499100 w 5685367"/>
              <a:gd name="connsiteY2" fmla="*/ 3822700 h 3822700"/>
              <a:gd name="connsiteX3" fmla="*/ 0 w 5685367"/>
              <a:gd name="connsiteY3" fmla="*/ 0 h 3822700"/>
            </a:gdLst>
            <a:ahLst/>
            <a:cxnLst>
              <a:cxn ang="0">
                <a:pos x="connsiteX0" y="connsiteY0"/>
              </a:cxn>
              <a:cxn ang="0">
                <a:pos x="connsiteX1" y="connsiteY1"/>
              </a:cxn>
              <a:cxn ang="0">
                <a:pos x="connsiteX2" y="connsiteY2"/>
              </a:cxn>
              <a:cxn ang="0">
                <a:pos x="connsiteX3" y="connsiteY3"/>
              </a:cxn>
            </a:cxnLst>
            <a:rect l="l" t="t" r="r" b="b"/>
            <a:pathLst>
              <a:path w="5685367" h="3822700">
                <a:moveTo>
                  <a:pt x="0" y="0"/>
                </a:moveTo>
                <a:lnTo>
                  <a:pt x="0" y="3797300"/>
                </a:lnTo>
                <a:lnTo>
                  <a:pt x="5499100" y="3822700"/>
                </a:lnTo>
                <a:cubicBezTo>
                  <a:pt x="5685367" y="1684867"/>
                  <a:pt x="3992033" y="167745"/>
                  <a:pt x="0" y="0"/>
                </a:cubicBezTo>
                <a:close/>
              </a:path>
            </a:pathLst>
          </a:cu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bg1"/>
              </a:solidFill>
              <a:latin typeface="Arial" pitchFamily="34" charset="0"/>
              <a:cs typeface="Arial" pitchFamily="34" charset="0"/>
            </a:endParaRPr>
          </a:p>
        </p:txBody>
      </p:sp>
      <p:sp>
        <p:nvSpPr>
          <p:cNvPr id="56" name="Freeform 55"/>
          <p:cNvSpPr/>
          <p:nvPr/>
        </p:nvSpPr>
        <p:spPr bwMode="ltGray">
          <a:xfrm>
            <a:off x="533400" y="3261360"/>
            <a:ext cx="4860925" cy="2895600"/>
          </a:xfrm>
          <a:custGeom>
            <a:avLst/>
            <a:gdLst>
              <a:gd name="connsiteX0" fmla="*/ 0 w 5499100"/>
              <a:gd name="connsiteY0" fmla="*/ 0 h 3822700"/>
              <a:gd name="connsiteX1" fmla="*/ 0 w 5499100"/>
              <a:gd name="connsiteY1" fmla="*/ 3797300 h 3822700"/>
              <a:gd name="connsiteX2" fmla="*/ 5499100 w 5499100"/>
              <a:gd name="connsiteY2" fmla="*/ 3822700 h 3822700"/>
              <a:gd name="connsiteX3" fmla="*/ 0 w 5499100"/>
              <a:gd name="connsiteY3" fmla="*/ 0 h 3822700"/>
              <a:gd name="connsiteX0" fmla="*/ 0 w 5499100"/>
              <a:gd name="connsiteY0" fmla="*/ 0 h 3822700"/>
              <a:gd name="connsiteX1" fmla="*/ 0 w 5499100"/>
              <a:gd name="connsiteY1" fmla="*/ 3797300 h 3822700"/>
              <a:gd name="connsiteX2" fmla="*/ 5499100 w 5499100"/>
              <a:gd name="connsiteY2" fmla="*/ 3822700 h 3822700"/>
              <a:gd name="connsiteX3" fmla="*/ 0 w 5499100"/>
              <a:gd name="connsiteY3" fmla="*/ 0 h 3822700"/>
              <a:gd name="connsiteX0" fmla="*/ 0 w 5499100"/>
              <a:gd name="connsiteY0" fmla="*/ 0 h 3822700"/>
              <a:gd name="connsiteX1" fmla="*/ 0 w 5499100"/>
              <a:gd name="connsiteY1" fmla="*/ 3797300 h 3822700"/>
              <a:gd name="connsiteX2" fmla="*/ 5499100 w 5499100"/>
              <a:gd name="connsiteY2" fmla="*/ 3822700 h 3822700"/>
              <a:gd name="connsiteX3" fmla="*/ 0 w 5499100"/>
              <a:gd name="connsiteY3" fmla="*/ 0 h 3822700"/>
              <a:gd name="connsiteX0" fmla="*/ 0 w 5685367"/>
              <a:gd name="connsiteY0" fmla="*/ 0 h 3822700"/>
              <a:gd name="connsiteX1" fmla="*/ 0 w 5685367"/>
              <a:gd name="connsiteY1" fmla="*/ 3797300 h 3822700"/>
              <a:gd name="connsiteX2" fmla="*/ 5499100 w 5685367"/>
              <a:gd name="connsiteY2" fmla="*/ 3822700 h 3822700"/>
              <a:gd name="connsiteX3" fmla="*/ 0 w 5685367"/>
              <a:gd name="connsiteY3" fmla="*/ 0 h 3822700"/>
              <a:gd name="connsiteX0" fmla="*/ 0 w 5685367"/>
              <a:gd name="connsiteY0" fmla="*/ 0 h 3822700"/>
              <a:gd name="connsiteX1" fmla="*/ 0 w 5685367"/>
              <a:gd name="connsiteY1" fmla="*/ 3797300 h 3822700"/>
              <a:gd name="connsiteX2" fmla="*/ 5499100 w 5685367"/>
              <a:gd name="connsiteY2" fmla="*/ 3822700 h 3822700"/>
              <a:gd name="connsiteX3" fmla="*/ 0 w 5685367"/>
              <a:gd name="connsiteY3" fmla="*/ 0 h 3822700"/>
              <a:gd name="connsiteX0" fmla="*/ 0 w 5685367"/>
              <a:gd name="connsiteY0" fmla="*/ 0 h 3822700"/>
              <a:gd name="connsiteX1" fmla="*/ 0 w 5685367"/>
              <a:gd name="connsiteY1" fmla="*/ 3797300 h 3822700"/>
              <a:gd name="connsiteX2" fmla="*/ 5499100 w 5685367"/>
              <a:gd name="connsiteY2" fmla="*/ 3822700 h 3822700"/>
              <a:gd name="connsiteX3" fmla="*/ 0 w 5685367"/>
              <a:gd name="connsiteY3" fmla="*/ 0 h 3822700"/>
            </a:gdLst>
            <a:ahLst/>
            <a:cxnLst>
              <a:cxn ang="0">
                <a:pos x="connsiteX0" y="connsiteY0"/>
              </a:cxn>
              <a:cxn ang="0">
                <a:pos x="connsiteX1" y="connsiteY1"/>
              </a:cxn>
              <a:cxn ang="0">
                <a:pos x="connsiteX2" y="connsiteY2"/>
              </a:cxn>
              <a:cxn ang="0">
                <a:pos x="connsiteX3" y="connsiteY3"/>
              </a:cxn>
            </a:cxnLst>
            <a:rect l="l" t="t" r="r" b="b"/>
            <a:pathLst>
              <a:path w="5685367" h="3822700">
                <a:moveTo>
                  <a:pt x="0" y="0"/>
                </a:moveTo>
                <a:lnTo>
                  <a:pt x="0" y="3797300"/>
                </a:lnTo>
                <a:lnTo>
                  <a:pt x="5499100" y="3822700"/>
                </a:lnTo>
                <a:cubicBezTo>
                  <a:pt x="5685367" y="1684867"/>
                  <a:pt x="3992033" y="167745"/>
                  <a:pt x="0" y="0"/>
                </a:cubicBezTo>
                <a:close/>
              </a:path>
            </a:pathLst>
          </a:custGeom>
          <a:solidFill>
            <a:schemeClr val="tx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bg1"/>
              </a:solidFill>
              <a:latin typeface="Arial" pitchFamily="34" charset="0"/>
              <a:cs typeface="Arial" pitchFamily="34" charset="0"/>
            </a:endParaRPr>
          </a:p>
        </p:txBody>
      </p:sp>
      <p:sp>
        <p:nvSpPr>
          <p:cNvPr id="57" name="Freeform 56"/>
          <p:cNvSpPr/>
          <p:nvPr/>
        </p:nvSpPr>
        <p:spPr bwMode="ltGray">
          <a:xfrm>
            <a:off x="530226" y="4337685"/>
            <a:ext cx="3809999" cy="1828800"/>
          </a:xfrm>
          <a:custGeom>
            <a:avLst/>
            <a:gdLst>
              <a:gd name="connsiteX0" fmla="*/ 0 w 5499100"/>
              <a:gd name="connsiteY0" fmla="*/ 0 h 3822700"/>
              <a:gd name="connsiteX1" fmla="*/ 0 w 5499100"/>
              <a:gd name="connsiteY1" fmla="*/ 3797300 h 3822700"/>
              <a:gd name="connsiteX2" fmla="*/ 5499100 w 5499100"/>
              <a:gd name="connsiteY2" fmla="*/ 3822700 h 3822700"/>
              <a:gd name="connsiteX3" fmla="*/ 0 w 5499100"/>
              <a:gd name="connsiteY3" fmla="*/ 0 h 3822700"/>
              <a:gd name="connsiteX0" fmla="*/ 0 w 5499100"/>
              <a:gd name="connsiteY0" fmla="*/ 0 h 3822700"/>
              <a:gd name="connsiteX1" fmla="*/ 0 w 5499100"/>
              <a:gd name="connsiteY1" fmla="*/ 3797300 h 3822700"/>
              <a:gd name="connsiteX2" fmla="*/ 5499100 w 5499100"/>
              <a:gd name="connsiteY2" fmla="*/ 3822700 h 3822700"/>
              <a:gd name="connsiteX3" fmla="*/ 0 w 5499100"/>
              <a:gd name="connsiteY3" fmla="*/ 0 h 3822700"/>
              <a:gd name="connsiteX0" fmla="*/ 0 w 5499100"/>
              <a:gd name="connsiteY0" fmla="*/ 0 h 3822700"/>
              <a:gd name="connsiteX1" fmla="*/ 0 w 5499100"/>
              <a:gd name="connsiteY1" fmla="*/ 3797300 h 3822700"/>
              <a:gd name="connsiteX2" fmla="*/ 5499100 w 5499100"/>
              <a:gd name="connsiteY2" fmla="*/ 3822700 h 3822700"/>
              <a:gd name="connsiteX3" fmla="*/ 0 w 5499100"/>
              <a:gd name="connsiteY3" fmla="*/ 0 h 3822700"/>
              <a:gd name="connsiteX0" fmla="*/ 0 w 5685367"/>
              <a:gd name="connsiteY0" fmla="*/ 0 h 3822700"/>
              <a:gd name="connsiteX1" fmla="*/ 0 w 5685367"/>
              <a:gd name="connsiteY1" fmla="*/ 3797300 h 3822700"/>
              <a:gd name="connsiteX2" fmla="*/ 5499100 w 5685367"/>
              <a:gd name="connsiteY2" fmla="*/ 3822700 h 3822700"/>
              <a:gd name="connsiteX3" fmla="*/ 0 w 5685367"/>
              <a:gd name="connsiteY3" fmla="*/ 0 h 3822700"/>
              <a:gd name="connsiteX0" fmla="*/ 0 w 5685367"/>
              <a:gd name="connsiteY0" fmla="*/ 0 h 3822700"/>
              <a:gd name="connsiteX1" fmla="*/ 0 w 5685367"/>
              <a:gd name="connsiteY1" fmla="*/ 3797300 h 3822700"/>
              <a:gd name="connsiteX2" fmla="*/ 5499100 w 5685367"/>
              <a:gd name="connsiteY2" fmla="*/ 3822700 h 3822700"/>
              <a:gd name="connsiteX3" fmla="*/ 0 w 5685367"/>
              <a:gd name="connsiteY3" fmla="*/ 0 h 3822700"/>
              <a:gd name="connsiteX0" fmla="*/ 0 w 5685367"/>
              <a:gd name="connsiteY0" fmla="*/ 0 h 3822700"/>
              <a:gd name="connsiteX1" fmla="*/ 0 w 5685367"/>
              <a:gd name="connsiteY1" fmla="*/ 3797300 h 3822700"/>
              <a:gd name="connsiteX2" fmla="*/ 5499100 w 5685367"/>
              <a:gd name="connsiteY2" fmla="*/ 3822700 h 3822700"/>
              <a:gd name="connsiteX3" fmla="*/ 0 w 5685367"/>
              <a:gd name="connsiteY3" fmla="*/ 0 h 3822700"/>
            </a:gdLst>
            <a:ahLst/>
            <a:cxnLst>
              <a:cxn ang="0">
                <a:pos x="connsiteX0" y="connsiteY0"/>
              </a:cxn>
              <a:cxn ang="0">
                <a:pos x="connsiteX1" y="connsiteY1"/>
              </a:cxn>
              <a:cxn ang="0">
                <a:pos x="connsiteX2" y="connsiteY2"/>
              </a:cxn>
              <a:cxn ang="0">
                <a:pos x="connsiteX3" y="connsiteY3"/>
              </a:cxn>
            </a:cxnLst>
            <a:rect l="l" t="t" r="r" b="b"/>
            <a:pathLst>
              <a:path w="5685367" h="3822700">
                <a:moveTo>
                  <a:pt x="0" y="0"/>
                </a:moveTo>
                <a:lnTo>
                  <a:pt x="0" y="3797300"/>
                </a:lnTo>
                <a:lnTo>
                  <a:pt x="5499100" y="3822700"/>
                </a:lnTo>
                <a:cubicBezTo>
                  <a:pt x="5685367" y="1684867"/>
                  <a:pt x="3992033" y="167745"/>
                  <a:pt x="0" y="0"/>
                </a:cubicBezTo>
                <a:close/>
              </a:path>
            </a:pathLst>
          </a:cu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bg1"/>
              </a:solidFill>
              <a:latin typeface="Arial" pitchFamily="34" charset="0"/>
              <a:cs typeface="Arial" pitchFamily="34" charset="0"/>
            </a:endParaRPr>
          </a:p>
        </p:txBody>
      </p:sp>
      <p:grpSp>
        <p:nvGrpSpPr>
          <p:cNvPr id="2" name="Group 111"/>
          <p:cNvGrpSpPr/>
          <p:nvPr/>
        </p:nvGrpSpPr>
        <p:grpSpPr>
          <a:xfrm>
            <a:off x="590550" y="2507456"/>
            <a:ext cx="1597344" cy="1714820"/>
            <a:chOff x="590550" y="2507456"/>
            <a:chExt cx="1597344" cy="1714820"/>
          </a:xfrm>
        </p:grpSpPr>
        <p:grpSp>
          <p:nvGrpSpPr>
            <p:cNvPr id="3" name="Group 110"/>
            <p:cNvGrpSpPr/>
            <p:nvPr/>
          </p:nvGrpSpPr>
          <p:grpSpPr>
            <a:xfrm>
              <a:off x="590550" y="2507456"/>
              <a:ext cx="1597344" cy="692944"/>
              <a:chOff x="590550" y="2507456"/>
              <a:chExt cx="1597344" cy="692944"/>
            </a:xfrm>
          </p:grpSpPr>
          <p:sp>
            <p:nvSpPr>
              <p:cNvPr id="58" name="Rectangle 8"/>
              <p:cNvSpPr>
                <a:spLocks noChangeArrowheads="1"/>
              </p:cNvSpPr>
              <p:nvPr/>
            </p:nvSpPr>
            <p:spPr bwMode="auto">
              <a:xfrm>
                <a:off x="590550" y="2507456"/>
                <a:ext cx="1405834" cy="184666"/>
              </a:xfrm>
              <a:prstGeom prst="rect">
                <a:avLst/>
              </a:prstGeom>
              <a:noFill/>
              <a:ln w="12700">
                <a:noFill/>
                <a:miter lim="800000"/>
                <a:headEnd/>
                <a:tailEnd/>
              </a:ln>
              <a:effectLst/>
            </p:spPr>
            <p:txBody>
              <a:bodyPr wrap="square" lIns="0" tIns="0" rIns="0" bIns="0">
                <a:spAutoFit/>
              </a:bodyPr>
              <a:lstStyle/>
              <a:p>
                <a:pPr eaLnBrk="0" hangingPunct="0">
                  <a:buSzTx/>
                </a:pPr>
                <a:r>
                  <a:rPr lang="en-US" sz="1200" b="1" dirty="0">
                    <a:solidFill>
                      <a:schemeClr val="bg1"/>
                    </a:solidFill>
                    <a:latin typeface="Arial" pitchFamily="34" charset="0"/>
                    <a:cs typeface="Arial" pitchFamily="34" charset="0"/>
                  </a:rPr>
                  <a:t>User master record</a:t>
                </a:r>
              </a:p>
            </p:txBody>
          </p:sp>
          <p:sp>
            <p:nvSpPr>
              <p:cNvPr id="59" name="Rectangle 9"/>
              <p:cNvSpPr>
                <a:spLocks noChangeArrowheads="1"/>
              </p:cNvSpPr>
              <p:nvPr/>
            </p:nvSpPr>
            <p:spPr bwMode="auto">
              <a:xfrm>
                <a:off x="590550" y="2709863"/>
                <a:ext cx="1597344" cy="490537"/>
              </a:xfrm>
              <a:prstGeom prst="rect">
                <a:avLst/>
              </a:prstGeom>
              <a:solidFill>
                <a:schemeClr val="tx2">
                  <a:lumMod val="40000"/>
                  <a:lumOff val="60000"/>
                </a:schemeClr>
              </a:solidFill>
              <a:ln w="12700" cap="sq">
                <a:noFill/>
                <a:miter lim="800000"/>
                <a:headEnd/>
                <a:tailEnd/>
              </a:ln>
              <a:effectLst/>
            </p:spPr>
            <p:txBody>
              <a:bodyPr lIns="45720" tIns="27432" rIns="45720" bIns="27432" anchor="t" anchorCtr="0"/>
              <a:lstStyle/>
              <a:p>
                <a:pPr eaLnBrk="0" hangingPunct="0">
                  <a:spcAft>
                    <a:spcPts val="200"/>
                  </a:spcAft>
                  <a:buClr>
                    <a:srgbClr val="263582"/>
                  </a:buClr>
                  <a:buSzTx/>
                </a:pPr>
                <a:r>
                  <a:rPr lang="en-US" sz="1200" dirty="0">
                    <a:latin typeface="Arial" pitchFamily="34" charset="0"/>
                    <a:cs typeface="Arial" pitchFamily="34" charset="0"/>
                  </a:rPr>
                  <a:t>User requires valid user-ID and password</a:t>
                </a:r>
              </a:p>
            </p:txBody>
          </p:sp>
        </p:grpSp>
        <p:sp>
          <p:nvSpPr>
            <p:cNvPr id="65" name="Rectangle 8"/>
            <p:cNvSpPr>
              <a:spLocks noChangeArrowheads="1"/>
            </p:cNvSpPr>
            <p:nvPr/>
          </p:nvSpPr>
          <p:spPr bwMode="auto">
            <a:xfrm>
              <a:off x="590550" y="3346450"/>
              <a:ext cx="1200944" cy="184666"/>
            </a:xfrm>
            <a:prstGeom prst="rect">
              <a:avLst/>
            </a:prstGeom>
            <a:noFill/>
            <a:ln w="12700">
              <a:noFill/>
              <a:miter lim="800000"/>
              <a:headEnd/>
              <a:tailEnd/>
            </a:ln>
            <a:effectLst/>
          </p:spPr>
          <p:txBody>
            <a:bodyPr wrap="square" lIns="0" tIns="0" rIns="0" bIns="0">
              <a:spAutoFit/>
            </a:bodyPr>
            <a:lstStyle/>
            <a:p>
              <a:pPr eaLnBrk="0" hangingPunct="0">
                <a:buSzTx/>
              </a:pPr>
              <a:r>
                <a:rPr lang="en-US" sz="1200" b="1" dirty="0" smtClean="0">
                  <a:solidFill>
                    <a:schemeClr val="bg1"/>
                  </a:solidFill>
                  <a:latin typeface="Arial" pitchFamily="34" charset="0"/>
                  <a:cs typeface="Arial" pitchFamily="34" charset="0"/>
                </a:rPr>
                <a:t>T-code </a:t>
              </a:r>
              <a:r>
                <a:rPr lang="en-US" sz="1200" b="1" dirty="0">
                  <a:solidFill>
                    <a:schemeClr val="bg1"/>
                  </a:solidFill>
                  <a:latin typeface="Arial" pitchFamily="34" charset="0"/>
                  <a:cs typeface="Arial" pitchFamily="34" charset="0"/>
                </a:rPr>
                <a:t>check</a:t>
              </a:r>
            </a:p>
          </p:txBody>
        </p:sp>
        <p:sp>
          <p:nvSpPr>
            <p:cNvPr id="70" name="Rectangle 9"/>
            <p:cNvSpPr>
              <a:spLocks noChangeArrowheads="1"/>
            </p:cNvSpPr>
            <p:nvPr/>
          </p:nvSpPr>
          <p:spPr bwMode="auto">
            <a:xfrm>
              <a:off x="590550" y="3635067"/>
              <a:ext cx="1597344" cy="587209"/>
            </a:xfrm>
            <a:prstGeom prst="rect">
              <a:avLst/>
            </a:prstGeom>
            <a:solidFill>
              <a:schemeClr val="tx2">
                <a:lumMod val="40000"/>
                <a:lumOff val="60000"/>
              </a:schemeClr>
            </a:solidFill>
            <a:ln w="12700" cap="sq">
              <a:noFill/>
              <a:miter lim="800000"/>
              <a:headEnd/>
              <a:tailEnd/>
            </a:ln>
            <a:effectLst/>
          </p:spPr>
          <p:txBody>
            <a:bodyPr lIns="45720" tIns="27432" rIns="45720" bIns="27432" anchor="t" anchorCtr="0"/>
            <a:lstStyle/>
            <a:p>
              <a:pPr eaLnBrk="0" hangingPunct="0">
                <a:spcBef>
                  <a:spcPct val="5000"/>
                </a:spcBef>
                <a:spcAft>
                  <a:spcPct val="20000"/>
                </a:spcAft>
                <a:buClr>
                  <a:srgbClr val="263582"/>
                </a:buClr>
                <a:buSzTx/>
              </a:pPr>
              <a:r>
                <a:rPr lang="en-US" sz="1200" dirty="0">
                  <a:latin typeface="Arial" pitchFamily="34" charset="0"/>
                  <a:cs typeface="Arial" pitchFamily="34" charset="0"/>
                </a:rPr>
                <a:t>User requires an authorization for transactions</a:t>
              </a:r>
            </a:p>
          </p:txBody>
        </p:sp>
      </p:grpSp>
      <p:grpSp>
        <p:nvGrpSpPr>
          <p:cNvPr id="4" name="Group 112"/>
          <p:cNvGrpSpPr/>
          <p:nvPr/>
        </p:nvGrpSpPr>
        <p:grpSpPr>
          <a:xfrm>
            <a:off x="590550" y="4450734"/>
            <a:ext cx="1597344" cy="1196169"/>
            <a:chOff x="590550" y="4450734"/>
            <a:chExt cx="1597344" cy="1196169"/>
          </a:xfrm>
        </p:grpSpPr>
        <p:sp>
          <p:nvSpPr>
            <p:cNvPr id="75" name="Rectangle 8"/>
            <p:cNvSpPr>
              <a:spLocks noChangeArrowheads="1"/>
            </p:cNvSpPr>
            <p:nvPr/>
          </p:nvSpPr>
          <p:spPr bwMode="auto">
            <a:xfrm>
              <a:off x="590550" y="4450734"/>
              <a:ext cx="1162178" cy="184666"/>
            </a:xfrm>
            <a:prstGeom prst="rect">
              <a:avLst/>
            </a:prstGeom>
            <a:noFill/>
            <a:ln w="12700">
              <a:noFill/>
              <a:miter lim="800000"/>
              <a:headEnd/>
              <a:tailEnd/>
            </a:ln>
            <a:effectLst/>
          </p:spPr>
          <p:txBody>
            <a:bodyPr wrap="none" lIns="0" tIns="0" rIns="0" bIns="0">
              <a:spAutoFit/>
            </a:bodyPr>
            <a:lstStyle/>
            <a:p>
              <a:pPr eaLnBrk="0" hangingPunct="0">
                <a:buSzTx/>
              </a:pPr>
              <a:r>
                <a:rPr lang="en-US" sz="1200" b="1" dirty="0">
                  <a:latin typeface="Arial" pitchFamily="34" charset="0"/>
                  <a:cs typeface="Arial" pitchFamily="34" charset="0"/>
                </a:rPr>
                <a:t>Authority check</a:t>
              </a:r>
            </a:p>
          </p:txBody>
        </p:sp>
        <p:sp>
          <p:nvSpPr>
            <p:cNvPr id="76" name="Rectangle 9"/>
            <p:cNvSpPr>
              <a:spLocks noChangeArrowheads="1"/>
            </p:cNvSpPr>
            <p:nvPr/>
          </p:nvSpPr>
          <p:spPr bwMode="auto">
            <a:xfrm>
              <a:off x="590550" y="4668045"/>
              <a:ext cx="1597344" cy="978858"/>
            </a:xfrm>
            <a:prstGeom prst="rect">
              <a:avLst/>
            </a:prstGeom>
            <a:solidFill>
              <a:schemeClr val="tx2">
                <a:lumMod val="40000"/>
                <a:lumOff val="60000"/>
              </a:schemeClr>
            </a:solidFill>
            <a:ln w="12700" cap="sq">
              <a:noFill/>
              <a:miter lim="800000"/>
              <a:headEnd/>
              <a:tailEnd/>
            </a:ln>
            <a:effectLst/>
          </p:spPr>
          <p:txBody>
            <a:bodyPr lIns="45720" tIns="27432" rIns="45720" bIns="27432" anchor="t" anchorCtr="0"/>
            <a:lstStyle/>
            <a:p>
              <a:pPr eaLnBrk="0" hangingPunct="0">
                <a:spcBef>
                  <a:spcPct val="5000"/>
                </a:spcBef>
                <a:spcAft>
                  <a:spcPct val="20000"/>
                </a:spcAft>
                <a:buClr>
                  <a:srgbClr val="263582"/>
                </a:buClr>
                <a:buSzTx/>
              </a:pPr>
              <a:r>
                <a:rPr lang="en-US" sz="1200" dirty="0">
                  <a:latin typeface="Arial" pitchFamily="34" charset="0"/>
                  <a:cs typeface="Arial" pitchFamily="34" charset="0"/>
                </a:rPr>
                <a:t>User requires an authorization for underlying authorization objects and field values</a:t>
              </a:r>
            </a:p>
          </p:txBody>
        </p:sp>
      </p:grpSp>
      <p:grpSp>
        <p:nvGrpSpPr>
          <p:cNvPr id="5" name="Group 113"/>
          <p:cNvGrpSpPr/>
          <p:nvPr/>
        </p:nvGrpSpPr>
        <p:grpSpPr>
          <a:xfrm>
            <a:off x="2475816" y="2765426"/>
            <a:ext cx="374650" cy="2593974"/>
            <a:chOff x="2475816" y="2765426"/>
            <a:chExt cx="374650" cy="2593974"/>
          </a:xfrm>
        </p:grpSpPr>
        <p:sp>
          <p:nvSpPr>
            <p:cNvPr id="60" name="Oval 7"/>
            <p:cNvSpPr>
              <a:spLocks noChangeArrowheads="1"/>
            </p:cNvSpPr>
            <p:nvPr/>
          </p:nvSpPr>
          <p:spPr bwMode="auto">
            <a:xfrm>
              <a:off x="2475816" y="2765426"/>
              <a:ext cx="374650" cy="373062"/>
            </a:xfrm>
            <a:prstGeom prst="ellipse">
              <a:avLst/>
            </a:prstGeom>
            <a:solidFill>
              <a:schemeClr val="tx2">
                <a:lumMod val="60000"/>
                <a:lumOff val="40000"/>
              </a:schemeClr>
            </a:solidFill>
            <a:ln w="31392">
              <a:noFill/>
              <a:round/>
              <a:headEnd/>
              <a:tailEnd/>
            </a:ln>
            <a:effectLst/>
          </p:spPr>
          <p:txBody>
            <a:bodyPr wrap="none" lIns="45720" tIns="27432" rIns="45720" bIns="27432" anchor="ctr" anchorCtr="1"/>
            <a:lstStyle/>
            <a:p>
              <a:r>
                <a:rPr lang="en-US" sz="1200" b="1" dirty="0">
                  <a:solidFill>
                    <a:schemeClr val="bg1"/>
                  </a:solidFill>
                  <a:latin typeface="Arial" pitchFamily="34" charset="0"/>
                  <a:cs typeface="Arial" pitchFamily="34" charset="0"/>
                </a:rPr>
                <a:t>1</a:t>
              </a:r>
            </a:p>
          </p:txBody>
        </p:sp>
        <p:sp>
          <p:nvSpPr>
            <p:cNvPr id="77" name="Oval 7"/>
            <p:cNvSpPr>
              <a:spLocks noChangeArrowheads="1"/>
            </p:cNvSpPr>
            <p:nvPr/>
          </p:nvSpPr>
          <p:spPr bwMode="auto">
            <a:xfrm>
              <a:off x="2475816" y="3690938"/>
              <a:ext cx="374650" cy="373062"/>
            </a:xfrm>
            <a:prstGeom prst="ellipse">
              <a:avLst/>
            </a:prstGeom>
            <a:solidFill>
              <a:schemeClr val="tx2">
                <a:lumMod val="20000"/>
                <a:lumOff val="80000"/>
              </a:schemeClr>
            </a:solidFill>
            <a:ln w="31392">
              <a:noFill/>
              <a:round/>
              <a:headEnd/>
              <a:tailEnd/>
            </a:ln>
            <a:effectLst/>
          </p:spPr>
          <p:txBody>
            <a:bodyPr wrap="none" lIns="45720" tIns="27432" rIns="45720" bIns="27432" anchor="ctr" anchorCtr="1"/>
            <a:lstStyle/>
            <a:p>
              <a:r>
                <a:rPr lang="en-US" sz="1200" b="1" dirty="0">
                  <a:latin typeface="Arial" pitchFamily="34" charset="0"/>
                  <a:cs typeface="Arial" pitchFamily="34" charset="0"/>
                </a:rPr>
                <a:t>2</a:t>
              </a:r>
            </a:p>
          </p:txBody>
        </p:sp>
        <p:sp>
          <p:nvSpPr>
            <p:cNvPr id="78" name="Oval 7"/>
            <p:cNvSpPr>
              <a:spLocks noChangeArrowheads="1"/>
            </p:cNvSpPr>
            <p:nvPr/>
          </p:nvSpPr>
          <p:spPr bwMode="auto">
            <a:xfrm>
              <a:off x="2475816" y="4986338"/>
              <a:ext cx="374650" cy="373062"/>
            </a:xfrm>
            <a:prstGeom prst="ellipse">
              <a:avLst/>
            </a:prstGeom>
            <a:solidFill>
              <a:schemeClr val="tx2"/>
            </a:solidFill>
            <a:ln w="31392">
              <a:noFill/>
              <a:round/>
              <a:headEnd/>
              <a:tailEnd/>
            </a:ln>
            <a:effectLst/>
          </p:spPr>
          <p:txBody>
            <a:bodyPr wrap="none" lIns="45720" tIns="27432" rIns="45720" bIns="27432" anchor="ctr" anchorCtr="1"/>
            <a:lstStyle/>
            <a:p>
              <a:r>
                <a:rPr lang="en-US" sz="1200" b="1" dirty="0">
                  <a:solidFill>
                    <a:schemeClr val="bg1"/>
                  </a:solidFill>
                  <a:latin typeface="Arial" pitchFamily="34" charset="0"/>
                  <a:cs typeface="Arial" pitchFamily="34" charset="0"/>
                </a:rPr>
                <a:t>3</a:t>
              </a:r>
            </a:p>
          </p:txBody>
        </p:sp>
      </p:grpSp>
      <p:cxnSp>
        <p:nvCxnSpPr>
          <p:cNvPr id="84" name="Straight Arrow Connector 83"/>
          <p:cNvCxnSpPr/>
          <p:nvPr/>
        </p:nvCxnSpPr>
        <p:spPr>
          <a:xfrm rot="10800000" flipV="1">
            <a:off x="4972055" y="3766782"/>
            <a:ext cx="1483337" cy="1119542"/>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rot="10800000" flipV="1">
            <a:off x="5514977" y="3467100"/>
            <a:ext cx="957261" cy="7239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rot="10800000" flipV="1">
            <a:off x="4210053" y="4053385"/>
            <a:ext cx="2258986" cy="1709238"/>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6" name="Group 116"/>
          <p:cNvGrpSpPr/>
          <p:nvPr/>
        </p:nvGrpSpPr>
        <p:grpSpPr>
          <a:xfrm>
            <a:off x="6662738" y="1568186"/>
            <a:ext cx="1947862" cy="2494767"/>
            <a:chOff x="6662738" y="1568186"/>
            <a:chExt cx="1947862" cy="2494767"/>
          </a:xfrm>
        </p:grpSpPr>
        <p:sp>
          <p:nvSpPr>
            <p:cNvPr id="94" name="Freeform 24"/>
            <p:cNvSpPr>
              <a:spLocks noChangeArrowheads="1"/>
            </p:cNvSpPr>
            <p:nvPr/>
          </p:nvSpPr>
          <p:spPr bwMode="auto">
            <a:xfrm flipH="1">
              <a:off x="7068854" y="1630136"/>
              <a:ext cx="333722" cy="430168"/>
            </a:xfrm>
            <a:custGeom>
              <a:avLst/>
              <a:gdLst>
                <a:gd name="T0" fmla="*/ 19050 w 126206"/>
                <a:gd name="T1" fmla="*/ 0 h 138112"/>
                <a:gd name="T2" fmla="*/ 97631 w 126206"/>
                <a:gd name="T3" fmla="*/ 0 h 138112"/>
                <a:gd name="T4" fmla="*/ 123825 w 126206"/>
                <a:gd name="T5" fmla="*/ 30956 h 138112"/>
                <a:gd name="T6" fmla="*/ 126206 w 126206"/>
                <a:gd name="T7" fmla="*/ 80962 h 138112"/>
                <a:gd name="T8" fmla="*/ 97631 w 126206"/>
                <a:gd name="T9" fmla="*/ 116681 h 138112"/>
                <a:gd name="T10" fmla="*/ 97631 w 126206"/>
                <a:gd name="T11" fmla="*/ 138112 h 138112"/>
                <a:gd name="T12" fmla="*/ 52387 w 126206"/>
                <a:gd name="T13" fmla="*/ 135731 h 138112"/>
                <a:gd name="T14" fmla="*/ 47625 w 126206"/>
                <a:gd name="T15" fmla="*/ 111918 h 138112"/>
                <a:gd name="T16" fmla="*/ 19050 w 126206"/>
                <a:gd name="T17" fmla="*/ 109537 h 138112"/>
                <a:gd name="T18" fmla="*/ 23812 w 126206"/>
                <a:gd name="T19" fmla="*/ 71437 h 138112"/>
                <a:gd name="T20" fmla="*/ 0 w 126206"/>
                <a:gd name="T21" fmla="*/ 71437 h 138112"/>
                <a:gd name="T22" fmla="*/ 26194 w 126206"/>
                <a:gd name="T23" fmla="*/ 52387 h 138112"/>
                <a:gd name="T24" fmla="*/ 19050 w 126206"/>
                <a:gd name="T25" fmla="*/ 0 h 1381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6206"/>
                <a:gd name="T40" fmla="*/ 0 h 138112"/>
                <a:gd name="T41" fmla="*/ 126206 w 126206"/>
                <a:gd name="T42" fmla="*/ 138112 h 138112"/>
                <a:gd name="connsiteX0" fmla="*/ 19050 w 126206"/>
                <a:gd name="connsiteY0" fmla="*/ 0 h 138112"/>
                <a:gd name="connsiteX1" fmla="*/ 97631 w 126206"/>
                <a:gd name="connsiteY1" fmla="*/ 0 h 138112"/>
                <a:gd name="connsiteX2" fmla="*/ 123825 w 126206"/>
                <a:gd name="connsiteY2" fmla="*/ 30956 h 138112"/>
                <a:gd name="connsiteX3" fmla="*/ 126206 w 126206"/>
                <a:gd name="connsiteY3" fmla="*/ 80962 h 138112"/>
                <a:gd name="connsiteX4" fmla="*/ 97631 w 126206"/>
                <a:gd name="connsiteY4" fmla="*/ 116681 h 138112"/>
                <a:gd name="connsiteX5" fmla="*/ 97631 w 126206"/>
                <a:gd name="connsiteY5" fmla="*/ 138112 h 138112"/>
                <a:gd name="connsiteX6" fmla="*/ 52387 w 126206"/>
                <a:gd name="connsiteY6" fmla="*/ 135731 h 138112"/>
                <a:gd name="connsiteX7" fmla="*/ 47625 w 126206"/>
                <a:gd name="connsiteY7" fmla="*/ 111918 h 138112"/>
                <a:gd name="connsiteX8" fmla="*/ 19050 w 126206"/>
                <a:gd name="connsiteY8" fmla="*/ 109537 h 138112"/>
                <a:gd name="connsiteX9" fmla="*/ 23812 w 126206"/>
                <a:gd name="connsiteY9" fmla="*/ 71437 h 138112"/>
                <a:gd name="connsiteX10" fmla="*/ 0 w 126206"/>
                <a:gd name="connsiteY10" fmla="*/ 71437 h 138112"/>
                <a:gd name="connsiteX11" fmla="*/ 22776 w 126206"/>
                <a:gd name="connsiteY11" fmla="*/ 46406 h 138112"/>
                <a:gd name="connsiteX12" fmla="*/ 19050 w 126206"/>
                <a:gd name="connsiteY12" fmla="*/ 0 h 138112"/>
                <a:gd name="connsiteX0" fmla="*/ 14778 w 121934"/>
                <a:gd name="connsiteY0" fmla="*/ 0 h 138112"/>
                <a:gd name="connsiteX1" fmla="*/ 93359 w 121934"/>
                <a:gd name="connsiteY1" fmla="*/ 0 h 138112"/>
                <a:gd name="connsiteX2" fmla="*/ 119553 w 121934"/>
                <a:gd name="connsiteY2" fmla="*/ 30956 h 138112"/>
                <a:gd name="connsiteX3" fmla="*/ 121934 w 121934"/>
                <a:gd name="connsiteY3" fmla="*/ 80962 h 138112"/>
                <a:gd name="connsiteX4" fmla="*/ 93359 w 121934"/>
                <a:gd name="connsiteY4" fmla="*/ 116681 h 138112"/>
                <a:gd name="connsiteX5" fmla="*/ 93359 w 121934"/>
                <a:gd name="connsiteY5" fmla="*/ 138112 h 138112"/>
                <a:gd name="connsiteX6" fmla="*/ 48115 w 121934"/>
                <a:gd name="connsiteY6" fmla="*/ 135731 h 138112"/>
                <a:gd name="connsiteX7" fmla="*/ 43353 w 121934"/>
                <a:gd name="connsiteY7" fmla="*/ 111918 h 138112"/>
                <a:gd name="connsiteX8" fmla="*/ 14778 w 121934"/>
                <a:gd name="connsiteY8" fmla="*/ 109537 h 138112"/>
                <a:gd name="connsiteX9" fmla="*/ 19540 w 121934"/>
                <a:gd name="connsiteY9" fmla="*/ 71437 h 138112"/>
                <a:gd name="connsiteX10" fmla="*/ 0 w 121934"/>
                <a:gd name="connsiteY10" fmla="*/ 79127 h 138112"/>
                <a:gd name="connsiteX11" fmla="*/ 18504 w 121934"/>
                <a:gd name="connsiteY11" fmla="*/ 46406 h 138112"/>
                <a:gd name="connsiteX12" fmla="*/ 14778 w 121934"/>
                <a:gd name="connsiteY12" fmla="*/ 0 h 138112"/>
                <a:gd name="connsiteX0" fmla="*/ 10506 w 117662"/>
                <a:gd name="connsiteY0" fmla="*/ 0 h 138112"/>
                <a:gd name="connsiteX1" fmla="*/ 89087 w 117662"/>
                <a:gd name="connsiteY1" fmla="*/ 0 h 138112"/>
                <a:gd name="connsiteX2" fmla="*/ 115281 w 117662"/>
                <a:gd name="connsiteY2" fmla="*/ 30956 h 138112"/>
                <a:gd name="connsiteX3" fmla="*/ 117662 w 117662"/>
                <a:gd name="connsiteY3" fmla="*/ 80962 h 138112"/>
                <a:gd name="connsiteX4" fmla="*/ 89087 w 117662"/>
                <a:gd name="connsiteY4" fmla="*/ 116681 h 138112"/>
                <a:gd name="connsiteX5" fmla="*/ 89087 w 117662"/>
                <a:gd name="connsiteY5" fmla="*/ 138112 h 138112"/>
                <a:gd name="connsiteX6" fmla="*/ 43843 w 117662"/>
                <a:gd name="connsiteY6" fmla="*/ 135731 h 138112"/>
                <a:gd name="connsiteX7" fmla="*/ 39081 w 117662"/>
                <a:gd name="connsiteY7" fmla="*/ 111918 h 138112"/>
                <a:gd name="connsiteX8" fmla="*/ 10506 w 117662"/>
                <a:gd name="connsiteY8" fmla="*/ 109537 h 138112"/>
                <a:gd name="connsiteX9" fmla="*/ 15268 w 117662"/>
                <a:gd name="connsiteY9" fmla="*/ 71437 h 138112"/>
                <a:gd name="connsiteX10" fmla="*/ 0 w 117662"/>
                <a:gd name="connsiteY10" fmla="*/ 73147 h 138112"/>
                <a:gd name="connsiteX11" fmla="*/ 14232 w 117662"/>
                <a:gd name="connsiteY11" fmla="*/ 46406 h 138112"/>
                <a:gd name="connsiteX12" fmla="*/ 10506 w 117662"/>
                <a:gd name="connsiteY12" fmla="*/ 0 h 138112"/>
                <a:gd name="connsiteX0" fmla="*/ 12598 w 119754"/>
                <a:gd name="connsiteY0" fmla="*/ 0 h 138112"/>
                <a:gd name="connsiteX1" fmla="*/ 91179 w 119754"/>
                <a:gd name="connsiteY1" fmla="*/ 0 h 138112"/>
                <a:gd name="connsiteX2" fmla="*/ 117373 w 119754"/>
                <a:gd name="connsiteY2" fmla="*/ 30956 h 138112"/>
                <a:gd name="connsiteX3" fmla="*/ 119754 w 119754"/>
                <a:gd name="connsiteY3" fmla="*/ 80962 h 138112"/>
                <a:gd name="connsiteX4" fmla="*/ 91179 w 119754"/>
                <a:gd name="connsiteY4" fmla="*/ 116681 h 138112"/>
                <a:gd name="connsiteX5" fmla="*/ 91179 w 119754"/>
                <a:gd name="connsiteY5" fmla="*/ 138112 h 138112"/>
                <a:gd name="connsiteX6" fmla="*/ 45935 w 119754"/>
                <a:gd name="connsiteY6" fmla="*/ 135731 h 138112"/>
                <a:gd name="connsiteX7" fmla="*/ 41173 w 119754"/>
                <a:gd name="connsiteY7" fmla="*/ 111918 h 138112"/>
                <a:gd name="connsiteX8" fmla="*/ 12598 w 119754"/>
                <a:gd name="connsiteY8" fmla="*/ 109537 h 138112"/>
                <a:gd name="connsiteX9" fmla="*/ 17360 w 119754"/>
                <a:gd name="connsiteY9" fmla="*/ 71437 h 138112"/>
                <a:gd name="connsiteX10" fmla="*/ 2092 w 119754"/>
                <a:gd name="connsiteY10" fmla="*/ 73147 h 138112"/>
                <a:gd name="connsiteX11" fmla="*/ 16324 w 119754"/>
                <a:gd name="connsiteY11" fmla="*/ 46406 h 138112"/>
                <a:gd name="connsiteX12" fmla="*/ 12598 w 119754"/>
                <a:gd name="connsiteY12" fmla="*/ 0 h 138112"/>
                <a:gd name="connsiteX0" fmla="*/ 12598 w 119754"/>
                <a:gd name="connsiteY0" fmla="*/ 0 h 138112"/>
                <a:gd name="connsiteX1" fmla="*/ 91179 w 119754"/>
                <a:gd name="connsiteY1" fmla="*/ 0 h 138112"/>
                <a:gd name="connsiteX2" fmla="*/ 117373 w 119754"/>
                <a:gd name="connsiteY2" fmla="*/ 30956 h 138112"/>
                <a:gd name="connsiteX3" fmla="*/ 119754 w 119754"/>
                <a:gd name="connsiteY3" fmla="*/ 80962 h 138112"/>
                <a:gd name="connsiteX4" fmla="*/ 91179 w 119754"/>
                <a:gd name="connsiteY4" fmla="*/ 116681 h 138112"/>
                <a:gd name="connsiteX5" fmla="*/ 91179 w 119754"/>
                <a:gd name="connsiteY5" fmla="*/ 138112 h 138112"/>
                <a:gd name="connsiteX6" fmla="*/ 45935 w 119754"/>
                <a:gd name="connsiteY6" fmla="*/ 135731 h 138112"/>
                <a:gd name="connsiteX7" fmla="*/ 41173 w 119754"/>
                <a:gd name="connsiteY7" fmla="*/ 111918 h 138112"/>
                <a:gd name="connsiteX8" fmla="*/ 12598 w 119754"/>
                <a:gd name="connsiteY8" fmla="*/ 109537 h 138112"/>
                <a:gd name="connsiteX9" fmla="*/ 17360 w 119754"/>
                <a:gd name="connsiteY9" fmla="*/ 71437 h 138112"/>
                <a:gd name="connsiteX10" fmla="*/ 2092 w 119754"/>
                <a:gd name="connsiteY10" fmla="*/ 73147 h 138112"/>
                <a:gd name="connsiteX11" fmla="*/ 16324 w 119754"/>
                <a:gd name="connsiteY11" fmla="*/ 46406 h 138112"/>
                <a:gd name="connsiteX12" fmla="*/ 12598 w 119754"/>
                <a:gd name="connsiteY12" fmla="*/ 0 h 138112"/>
                <a:gd name="connsiteX0" fmla="*/ 12598 w 119754"/>
                <a:gd name="connsiteY0" fmla="*/ 0 h 138112"/>
                <a:gd name="connsiteX1" fmla="*/ 91179 w 119754"/>
                <a:gd name="connsiteY1" fmla="*/ 0 h 138112"/>
                <a:gd name="connsiteX2" fmla="*/ 117373 w 119754"/>
                <a:gd name="connsiteY2" fmla="*/ 30956 h 138112"/>
                <a:gd name="connsiteX3" fmla="*/ 119754 w 119754"/>
                <a:gd name="connsiteY3" fmla="*/ 80962 h 138112"/>
                <a:gd name="connsiteX4" fmla="*/ 91179 w 119754"/>
                <a:gd name="connsiteY4" fmla="*/ 116681 h 138112"/>
                <a:gd name="connsiteX5" fmla="*/ 91179 w 119754"/>
                <a:gd name="connsiteY5" fmla="*/ 138112 h 138112"/>
                <a:gd name="connsiteX6" fmla="*/ 45935 w 119754"/>
                <a:gd name="connsiteY6" fmla="*/ 135731 h 138112"/>
                <a:gd name="connsiteX7" fmla="*/ 41173 w 119754"/>
                <a:gd name="connsiteY7" fmla="*/ 111918 h 138112"/>
                <a:gd name="connsiteX8" fmla="*/ 21143 w 119754"/>
                <a:gd name="connsiteY8" fmla="*/ 109537 h 138112"/>
                <a:gd name="connsiteX9" fmla="*/ 17360 w 119754"/>
                <a:gd name="connsiteY9" fmla="*/ 71437 h 138112"/>
                <a:gd name="connsiteX10" fmla="*/ 2092 w 119754"/>
                <a:gd name="connsiteY10" fmla="*/ 73147 h 138112"/>
                <a:gd name="connsiteX11" fmla="*/ 16324 w 119754"/>
                <a:gd name="connsiteY11" fmla="*/ 46406 h 138112"/>
                <a:gd name="connsiteX12" fmla="*/ 12598 w 119754"/>
                <a:gd name="connsiteY12" fmla="*/ 0 h 138112"/>
                <a:gd name="connsiteX0" fmla="*/ 12598 w 119754"/>
                <a:gd name="connsiteY0" fmla="*/ 0 h 138112"/>
                <a:gd name="connsiteX1" fmla="*/ 91179 w 119754"/>
                <a:gd name="connsiteY1" fmla="*/ 0 h 138112"/>
                <a:gd name="connsiteX2" fmla="*/ 117373 w 119754"/>
                <a:gd name="connsiteY2" fmla="*/ 30956 h 138112"/>
                <a:gd name="connsiteX3" fmla="*/ 119754 w 119754"/>
                <a:gd name="connsiteY3" fmla="*/ 80962 h 138112"/>
                <a:gd name="connsiteX4" fmla="*/ 91179 w 119754"/>
                <a:gd name="connsiteY4" fmla="*/ 116681 h 138112"/>
                <a:gd name="connsiteX5" fmla="*/ 91179 w 119754"/>
                <a:gd name="connsiteY5" fmla="*/ 138112 h 138112"/>
                <a:gd name="connsiteX6" fmla="*/ 45935 w 119754"/>
                <a:gd name="connsiteY6" fmla="*/ 135731 h 138112"/>
                <a:gd name="connsiteX7" fmla="*/ 41173 w 119754"/>
                <a:gd name="connsiteY7" fmla="*/ 111918 h 138112"/>
                <a:gd name="connsiteX8" fmla="*/ 16871 w 119754"/>
                <a:gd name="connsiteY8" fmla="*/ 110392 h 138112"/>
                <a:gd name="connsiteX9" fmla="*/ 17360 w 119754"/>
                <a:gd name="connsiteY9" fmla="*/ 71437 h 138112"/>
                <a:gd name="connsiteX10" fmla="*/ 2092 w 119754"/>
                <a:gd name="connsiteY10" fmla="*/ 73147 h 138112"/>
                <a:gd name="connsiteX11" fmla="*/ 16324 w 119754"/>
                <a:gd name="connsiteY11" fmla="*/ 46406 h 138112"/>
                <a:gd name="connsiteX12" fmla="*/ 12598 w 119754"/>
                <a:gd name="connsiteY12" fmla="*/ 0 h 138112"/>
                <a:gd name="connsiteX0" fmla="*/ 12598 w 119754"/>
                <a:gd name="connsiteY0" fmla="*/ 0 h 150256"/>
                <a:gd name="connsiteX1" fmla="*/ 91179 w 119754"/>
                <a:gd name="connsiteY1" fmla="*/ 0 h 150256"/>
                <a:gd name="connsiteX2" fmla="*/ 117373 w 119754"/>
                <a:gd name="connsiteY2" fmla="*/ 30956 h 150256"/>
                <a:gd name="connsiteX3" fmla="*/ 119754 w 119754"/>
                <a:gd name="connsiteY3" fmla="*/ 80962 h 150256"/>
                <a:gd name="connsiteX4" fmla="*/ 91179 w 119754"/>
                <a:gd name="connsiteY4" fmla="*/ 116681 h 150256"/>
                <a:gd name="connsiteX5" fmla="*/ 91179 w 119754"/>
                <a:gd name="connsiteY5" fmla="*/ 138112 h 150256"/>
                <a:gd name="connsiteX6" fmla="*/ 48499 w 119754"/>
                <a:gd name="connsiteY6" fmla="*/ 150256 h 150256"/>
                <a:gd name="connsiteX7" fmla="*/ 41173 w 119754"/>
                <a:gd name="connsiteY7" fmla="*/ 111918 h 150256"/>
                <a:gd name="connsiteX8" fmla="*/ 16871 w 119754"/>
                <a:gd name="connsiteY8" fmla="*/ 110392 h 150256"/>
                <a:gd name="connsiteX9" fmla="*/ 17360 w 119754"/>
                <a:gd name="connsiteY9" fmla="*/ 71437 h 150256"/>
                <a:gd name="connsiteX10" fmla="*/ 2092 w 119754"/>
                <a:gd name="connsiteY10" fmla="*/ 73147 h 150256"/>
                <a:gd name="connsiteX11" fmla="*/ 16324 w 119754"/>
                <a:gd name="connsiteY11" fmla="*/ 46406 h 150256"/>
                <a:gd name="connsiteX12" fmla="*/ 12598 w 119754"/>
                <a:gd name="connsiteY12" fmla="*/ 0 h 150256"/>
                <a:gd name="connsiteX0" fmla="*/ 12598 w 119754"/>
                <a:gd name="connsiteY0" fmla="*/ 0 h 150256"/>
                <a:gd name="connsiteX1" fmla="*/ 91179 w 119754"/>
                <a:gd name="connsiteY1" fmla="*/ 0 h 150256"/>
                <a:gd name="connsiteX2" fmla="*/ 117373 w 119754"/>
                <a:gd name="connsiteY2" fmla="*/ 30956 h 150256"/>
                <a:gd name="connsiteX3" fmla="*/ 119754 w 119754"/>
                <a:gd name="connsiteY3" fmla="*/ 80962 h 150256"/>
                <a:gd name="connsiteX4" fmla="*/ 91179 w 119754"/>
                <a:gd name="connsiteY4" fmla="*/ 116681 h 150256"/>
                <a:gd name="connsiteX5" fmla="*/ 91179 w 119754"/>
                <a:gd name="connsiteY5" fmla="*/ 138112 h 150256"/>
                <a:gd name="connsiteX6" fmla="*/ 48499 w 119754"/>
                <a:gd name="connsiteY6" fmla="*/ 150256 h 150256"/>
                <a:gd name="connsiteX7" fmla="*/ 41173 w 119754"/>
                <a:gd name="connsiteY7" fmla="*/ 111918 h 150256"/>
                <a:gd name="connsiteX8" fmla="*/ 16871 w 119754"/>
                <a:gd name="connsiteY8" fmla="*/ 110392 h 150256"/>
                <a:gd name="connsiteX9" fmla="*/ 17360 w 119754"/>
                <a:gd name="connsiteY9" fmla="*/ 71437 h 150256"/>
                <a:gd name="connsiteX10" fmla="*/ 2092 w 119754"/>
                <a:gd name="connsiteY10" fmla="*/ 73147 h 150256"/>
                <a:gd name="connsiteX11" fmla="*/ 16324 w 119754"/>
                <a:gd name="connsiteY11" fmla="*/ 46406 h 150256"/>
                <a:gd name="connsiteX12" fmla="*/ 12598 w 119754"/>
                <a:gd name="connsiteY12" fmla="*/ 0 h 150256"/>
                <a:gd name="connsiteX0" fmla="*/ 12598 w 119754"/>
                <a:gd name="connsiteY0" fmla="*/ 0 h 149402"/>
                <a:gd name="connsiteX1" fmla="*/ 91179 w 119754"/>
                <a:gd name="connsiteY1" fmla="*/ 0 h 149402"/>
                <a:gd name="connsiteX2" fmla="*/ 117373 w 119754"/>
                <a:gd name="connsiteY2" fmla="*/ 30956 h 149402"/>
                <a:gd name="connsiteX3" fmla="*/ 119754 w 119754"/>
                <a:gd name="connsiteY3" fmla="*/ 80962 h 149402"/>
                <a:gd name="connsiteX4" fmla="*/ 91179 w 119754"/>
                <a:gd name="connsiteY4" fmla="*/ 116681 h 149402"/>
                <a:gd name="connsiteX5" fmla="*/ 91179 w 119754"/>
                <a:gd name="connsiteY5" fmla="*/ 138112 h 149402"/>
                <a:gd name="connsiteX6" fmla="*/ 54481 w 119754"/>
                <a:gd name="connsiteY6" fmla="*/ 149402 h 149402"/>
                <a:gd name="connsiteX7" fmla="*/ 41173 w 119754"/>
                <a:gd name="connsiteY7" fmla="*/ 111918 h 149402"/>
                <a:gd name="connsiteX8" fmla="*/ 16871 w 119754"/>
                <a:gd name="connsiteY8" fmla="*/ 110392 h 149402"/>
                <a:gd name="connsiteX9" fmla="*/ 17360 w 119754"/>
                <a:gd name="connsiteY9" fmla="*/ 71437 h 149402"/>
                <a:gd name="connsiteX10" fmla="*/ 2092 w 119754"/>
                <a:gd name="connsiteY10" fmla="*/ 73147 h 149402"/>
                <a:gd name="connsiteX11" fmla="*/ 16324 w 119754"/>
                <a:gd name="connsiteY11" fmla="*/ 46406 h 149402"/>
                <a:gd name="connsiteX12" fmla="*/ 12598 w 119754"/>
                <a:gd name="connsiteY12" fmla="*/ 0 h 149402"/>
                <a:gd name="connsiteX0" fmla="*/ 12598 w 119754"/>
                <a:gd name="connsiteY0" fmla="*/ 0 h 154346"/>
                <a:gd name="connsiteX1" fmla="*/ 91179 w 119754"/>
                <a:gd name="connsiteY1" fmla="*/ 0 h 154346"/>
                <a:gd name="connsiteX2" fmla="*/ 117373 w 119754"/>
                <a:gd name="connsiteY2" fmla="*/ 30956 h 154346"/>
                <a:gd name="connsiteX3" fmla="*/ 119754 w 119754"/>
                <a:gd name="connsiteY3" fmla="*/ 80962 h 154346"/>
                <a:gd name="connsiteX4" fmla="*/ 91179 w 119754"/>
                <a:gd name="connsiteY4" fmla="*/ 116681 h 154346"/>
                <a:gd name="connsiteX5" fmla="*/ 87761 w 119754"/>
                <a:gd name="connsiteY5" fmla="*/ 154346 h 154346"/>
                <a:gd name="connsiteX6" fmla="*/ 54481 w 119754"/>
                <a:gd name="connsiteY6" fmla="*/ 149402 h 154346"/>
                <a:gd name="connsiteX7" fmla="*/ 41173 w 119754"/>
                <a:gd name="connsiteY7" fmla="*/ 111918 h 154346"/>
                <a:gd name="connsiteX8" fmla="*/ 16871 w 119754"/>
                <a:gd name="connsiteY8" fmla="*/ 110392 h 154346"/>
                <a:gd name="connsiteX9" fmla="*/ 17360 w 119754"/>
                <a:gd name="connsiteY9" fmla="*/ 71437 h 154346"/>
                <a:gd name="connsiteX10" fmla="*/ 2092 w 119754"/>
                <a:gd name="connsiteY10" fmla="*/ 73147 h 154346"/>
                <a:gd name="connsiteX11" fmla="*/ 16324 w 119754"/>
                <a:gd name="connsiteY11" fmla="*/ 46406 h 154346"/>
                <a:gd name="connsiteX12" fmla="*/ 12598 w 119754"/>
                <a:gd name="connsiteY12" fmla="*/ 0 h 154346"/>
                <a:gd name="connsiteX0" fmla="*/ 12598 w 119754"/>
                <a:gd name="connsiteY0" fmla="*/ 0 h 154346"/>
                <a:gd name="connsiteX1" fmla="*/ 91179 w 119754"/>
                <a:gd name="connsiteY1" fmla="*/ 0 h 154346"/>
                <a:gd name="connsiteX2" fmla="*/ 117373 w 119754"/>
                <a:gd name="connsiteY2" fmla="*/ 30956 h 154346"/>
                <a:gd name="connsiteX3" fmla="*/ 119754 w 119754"/>
                <a:gd name="connsiteY3" fmla="*/ 80962 h 154346"/>
                <a:gd name="connsiteX4" fmla="*/ 91179 w 119754"/>
                <a:gd name="connsiteY4" fmla="*/ 116681 h 154346"/>
                <a:gd name="connsiteX5" fmla="*/ 87761 w 119754"/>
                <a:gd name="connsiteY5" fmla="*/ 154346 h 154346"/>
                <a:gd name="connsiteX6" fmla="*/ 54481 w 119754"/>
                <a:gd name="connsiteY6" fmla="*/ 149402 h 154346"/>
                <a:gd name="connsiteX7" fmla="*/ 41173 w 119754"/>
                <a:gd name="connsiteY7" fmla="*/ 111918 h 154346"/>
                <a:gd name="connsiteX8" fmla="*/ 16871 w 119754"/>
                <a:gd name="connsiteY8" fmla="*/ 110392 h 154346"/>
                <a:gd name="connsiteX9" fmla="*/ 17360 w 119754"/>
                <a:gd name="connsiteY9" fmla="*/ 71437 h 154346"/>
                <a:gd name="connsiteX10" fmla="*/ 2092 w 119754"/>
                <a:gd name="connsiteY10" fmla="*/ 73147 h 154346"/>
                <a:gd name="connsiteX11" fmla="*/ 16324 w 119754"/>
                <a:gd name="connsiteY11" fmla="*/ 46406 h 154346"/>
                <a:gd name="connsiteX12" fmla="*/ 12598 w 119754"/>
                <a:gd name="connsiteY12" fmla="*/ 0 h 154346"/>
                <a:gd name="connsiteX0" fmla="*/ 12598 w 119754"/>
                <a:gd name="connsiteY0" fmla="*/ 0 h 154346"/>
                <a:gd name="connsiteX1" fmla="*/ 91179 w 119754"/>
                <a:gd name="connsiteY1" fmla="*/ 0 h 154346"/>
                <a:gd name="connsiteX2" fmla="*/ 117373 w 119754"/>
                <a:gd name="connsiteY2" fmla="*/ 30956 h 154346"/>
                <a:gd name="connsiteX3" fmla="*/ 119754 w 119754"/>
                <a:gd name="connsiteY3" fmla="*/ 80962 h 154346"/>
                <a:gd name="connsiteX4" fmla="*/ 91179 w 119754"/>
                <a:gd name="connsiteY4" fmla="*/ 116681 h 154346"/>
                <a:gd name="connsiteX5" fmla="*/ 87761 w 119754"/>
                <a:gd name="connsiteY5" fmla="*/ 154346 h 154346"/>
                <a:gd name="connsiteX6" fmla="*/ 48500 w 119754"/>
                <a:gd name="connsiteY6" fmla="*/ 146839 h 154346"/>
                <a:gd name="connsiteX7" fmla="*/ 41173 w 119754"/>
                <a:gd name="connsiteY7" fmla="*/ 111918 h 154346"/>
                <a:gd name="connsiteX8" fmla="*/ 16871 w 119754"/>
                <a:gd name="connsiteY8" fmla="*/ 110392 h 154346"/>
                <a:gd name="connsiteX9" fmla="*/ 17360 w 119754"/>
                <a:gd name="connsiteY9" fmla="*/ 71437 h 154346"/>
                <a:gd name="connsiteX10" fmla="*/ 2092 w 119754"/>
                <a:gd name="connsiteY10" fmla="*/ 73147 h 154346"/>
                <a:gd name="connsiteX11" fmla="*/ 16324 w 119754"/>
                <a:gd name="connsiteY11" fmla="*/ 46406 h 154346"/>
                <a:gd name="connsiteX12" fmla="*/ 12598 w 119754"/>
                <a:gd name="connsiteY12" fmla="*/ 0 h 154346"/>
                <a:gd name="connsiteX0" fmla="*/ 12598 w 119754"/>
                <a:gd name="connsiteY0" fmla="*/ 0 h 154346"/>
                <a:gd name="connsiteX1" fmla="*/ 91179 w 119754"/>
                <a:gd name="connsiteY1" fmla="*/ 0 h 154346"/>
                <a:gd name="connsiteX2" fmla="*/ 117373 w 119754"/>
                <a:gd name="connsiteY2" fmla="*/ 30956 h 154346"/>
                <a:gd name="connsiteX3" fmla="*/ 119754 w 119754"/>
                <a:gd name="connsiteY3" fmla="*/ 80962 h 154346"/>
                <a:gd name="connsiteX4" fmla="*/ 91179 w 119754"/>
                <a:gd name="connsiteY4" fmla="*/ 116681 h 154346"/>
                <a:gd name="connsiteX5" fmla="*/ 87761 w 119754"/>
                <a:gd name="connsiteY5" fmla="*/ 154346 h 154346"/>
                <a:gd name="connsiteX6" fmla="*/ 48500 w 119754"/>
                <a:gd name="connsiteY6" fmla="*/ 146839 h 154346"/>
                <a:gd name="connsiteX7" fmla="*/ 41173 w 119754"/>
                <a:gd name="connsiteY7" fmla="*/ 111918 h 154346"/>
                <a:gd name="connsiteX8" fmla="*/ 16871 w 119754"/>
                <a:gd name="connsiteY8" fmla="*/ 110392 h 154346"/>
                <a:gd name="connsiteX9" fmla="*/ 17360 w 119754"/>
                <a:gd name="connsiteY9" fmla="*/ 71437 h 154346"/>
                <a:gd name="connsiteX10" fmla="*/ 2092 w 119754"/>
                <a:gd name="connsiteY10" fmla="*/ 73147 h 154346"/>
                <a:gd name="connsiteX11" fmla="*/ 16324 w 119754"/>
                <a:gd name="connsiteY11" fmla="*/ 46406 h 154346"/>
                <a:gd name="connsiteX12" fmla="*/ 12598 w 119754"/>
                <a:gd name="connsiteY12" fmla="*/ 0 h 154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9754" h="154346">
                  <a:moveTo>
                    <a:pt x="12598" y="0"/>
                  </a:moveTo>
                  <a:lnTo>
                    <a:pt x="91179" y="0"/>
                  </a:lnTo>
                  <a:lnTo>
                    <a:pt x="117373" y="30956"/>
                  </a:lnTo>
                  <a:lnTo>
                    <a:pt x="119754" y="80962"/>
                  </a:lnTo>
                  <a:lnTo>
                    <a:pt x="91179" y="116681"/>
                  </a:lnTo>
                  <a:lnTo>
                    <a:pt x="87761" y="154346"/>
                  </a:lnTo>
                  <a:lnTo>
                    <a:pt x="48500" y="146839"/>
                  </a:lnTo>
                  <a:cubicBezTo>
                    <a:pt x="53749" y="134060"/>
                    <a:pt x="53014" y="125551"/>
                    <a:pt x="41173" y="111918"/>
                  </a:cubicBezTo>
                  <a:lnTo>
                    <a:pt x="16871" y="110392"/>
                  </a:lnTo>
                  <a:cubicBezTo>
                    <a:pt x="13331" y="99401"/>
                    <a:pt x="15773" y="84137"/>
                    <a:pt x="17360" y="71437"/>
                  </a:cubicBezTo>
                  <a:lnTo>
                    <a:pt x="2092" y="73147"/>
                  </a:lnTo>
                  <a:cubicBezTo>
                    <a:pt x="0" y="65088"/>
                    <a:pt x="11580" y="55320"/>
                    <a:pt x="16324" y="46406"/>
                  </a:cubicBezTo>
                  <a:lnTo>
                    <a:pt x="12598" y="0"/>
                  </a:lnTo>
                  <a:close/>
                </a:path>
              </a:pathLst>
            </a:custGeom>
            <a:solidFill>
              <a:schemeClr val="tx2">
                <a:lumMod val="20000"/>
                <a:lumOff val="80000"/>
              </a:schemeClr>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95" name="Freeform 25"/>
            <p:cNvSpPr>
              <a:spLocks noChangeArrowheads="1"/>
            </p:cNvSpPr>
            <p:nvPr/>
          </p:nvSpPr>
          <p:spPr bwMode="auto">
            <a:xfrm flipH="1">
              <a:off x="6995858" y="2028333"/>
              <a:ext cx="723314" cy="1150349"/>
            </a:xfrm>
            <a:custGeom>
              <a:avLst/>
              <a:gdLst>
                <a:gd name="T0" fmla="*/ 161925 w 259556"/>
                <a:gd name="T1" fmla="*/ 0 h 412750"/>
                <a:gd name="T2" fmla="*/ 126206 w 259556"/>
                <a:gd name="T3" fmla="*/ 35719 h 412750"/>
                <a:gd name="T4" fmla="*/ 61912 w 259556"/>
                <a:gd name="T5" fmla="*/ 161925 h 412750"/>
                <a:gd name="T6" fmla="*/ 0 w 259556"/>
                <a:gd name="T7" fmla="*/ 157163 h 412750"/>
                <a:gd name="T8" fmla="*/ 2381 w 259556"/>
                <a:gd name="T9" fmla="*/ 209550 h 412750"/>
                <a:gd name="T10" fmla="*/ 85725 w 259556"/>
                <a:gd name="T11" fmla="*/ 209550 h 412750"/>
                <a:gd name="T12" fmla="*/ 159544 w 259556"/>
                <a:gd name="T13" fmla="*/ 78581 h 412750"/>
                <a:gd name="T14" fmla="*/ 111919 w 259556"/>
                <a:gd name="T15" fmla="*/ 197644 h 412750"/>
                <a:gd name="T16" fmla="*/ 111919 w 259556"/>
                <a:gd name="T17" fmla="*/ 254794 h 412750"/>
                <a:gd name="T18" fmla="*/ 104775 w 259556"/>
                <a:gd name="T19" fmla="*/ 266700 h 412750"/>
                <a:gd name="T20" fmla="*/ 47625 w 259556"/>
                <a:gd name="T21" fmla="*/ 264319 h 412750"/>
                <a:gd name="T22" fmla="*/ 50006 w 259556"/>
                <a:gd name="T23" fmla="*/ 347663 h 412750"/>
                <a:gd name="T24" fmla="*/ 130969 w 259556"/>
                <a:gd name="T25" fmla="*/ 400050 h 412750"/>
                <a:gd name="T26" fmla="*/ 197644 w 259556"/>
                <a:gd name="T27" fmla="*/ 397669 h 412750"/>
                <a:gd name="T28" fmla="*/ 242887 w 259556"/>
                <a:gd name="T29" fmla="*/ 361950 h 412750"/>
                <a:gd name="T30" fmla="*/ 242887 w 259556"/>
                <a:gd name="T31" fmla="*/ 266700 h 412750"/>
                <a:gd name="T32" fmla="*/ 259556 w 259556"/>
                <a:gd name="T33" fmla="*/ 264319 h 412750"/>
                <a:gd name="T34" fmla="*/ 257175 w 259556"/>
                <a:gd name="T35" fmla="*/ 147638 h 412750"/>
                <a:gd name="T36" fmla="*/ 226219 w 259556"/>
                <a:gd name="T37" fmla="*/ 152400 h 412750"/>
                <a:gd name="T38" fmla="*/ 226219 w 259556"/>
                <a:gd name="T39" fmla="*/ 240506 h 412750"/>
                <a:gd name="T40" fmla="*/ 150019 w 259556"/>
                <a:gd name="T41" fmla="*/ 242888 h 412750"/>
                <a:gd name="T42" fmla="*/ 150019 w 259556"/>
                <a:gd name="T43" fmla="*/ 223838 h 412750"/>
                <a:gd name="T44" fmla="*/ 209550 w 259556"/>
                <a:gd name="T45" fmla="*/ 233363 h 412750"/>
                <a:gd name="T46" fmla="*/ 211931 w 259556"/>
                <a:gd name="T47" fmla="*/ 40481 h 412750"/>
                <a:gd name="T48" fmla="*/ 161925 w 259556"/>
                <a:gd name="T49" fmla="*/ 0 h 41275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9556"/>
                <a:gd name="T76" fmla="*/ 0 h 412750"/>
                <a:gd name="T77" fmla="*/ 259556 w 259556"/>
                <a:gd name="T78" fmla="*/ 412750 h 41275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9556" h="412750">
                  <a:moveTo>
                    <a:pt x="161925" y="0"/>
                  </a:moveTo>
                  <a:lnTo>
                    <a:pt x="126206" y="35719"/>
                  </a:lnTo>
                  <a:lnTo>
                    <a:pt x="61912" y="161925"/>
                  </a:lnTo>
                  <a:lnTo>
                    <a:pt x="0" y="157163"/>
                  </a:lnTo>
                  <a:lnTo>
                    <a:pt x="2381" y="209550"/>
                  </a:lnTo>
                  <a:lnTo>
                    <a:pt x="85725" y="209550"/>
                  </a:lnTo>
                  <a:lnTo>
                    <a:pt x="159544" y="78581"/>
                  </a:lnTo>
                  <a:lnTo>
                    <a:pt x="111919" y="197644"/>
                  </a:lnTo>
                  <a:lnTo>
                    <a:pt x="111919" y="254794"/>
                  </a:lnTo>
                  <a:lnTo>
                    <a:pt x="104775" y="266700"/>
                  </a:lnTo>
                  <a:lnTo>
                    <a:pt x="47625" y="264319"/>
                  </a:lnTo>
                  <a:cubicBezTo>
                    <a:pt x="48419" y="292100"/>
                    <a:pt x="49212" y="319882"/>
                    <a:pt x="50006" y="347663"/>
                  </a:cubicBezTo>
                  <a:cubicBezTo>
                    <a:pt x="76994" y="367506"/>
                    <a:pt x="96837" y="384969"/>
                    <a:pt x="130969" y="400050"/>
                  </a:cubicBezTo>
                  <a:cubicBezTo>
                    <a:pt x="155575" y="406400"/>
                    <a:pt x="184944" y="412750"/>
                    <a:pt x="197644" y="397669"/>
                  </a:cubicBezTo>
                  <a:cubicBezTo>
                    <a:pt x="215106" y="407194"/>
                    <a:pt x="244475" y="383381"/>
                    <a:pt x="242887" y="361950"/>
                  </a:cubicBezTo>
                  <a:lnTo>
                    <a:pt x="242887" y="266700"/>
                  </a:lnTo>
                  <a:lnTo>
                    <a:pt x="259556" y="264319"/>
                  </a:lnTo>
                  <a:cubicBezTo>
                    <a:pt x="258762" y="225425"/>
                    <a:pt x="257969" y="186532"/>
                    <a:pt x="257175" y="147638"/>
                  </a:cubicBezTo>
                  <a:lnTo>
                    <a:pt x="226219" y="152400"/>
                  </a:lnTo>
                  <a:lnTo>
                    <a:pt x="226219" y="240506"/>
                  </a:lnTo>
                  <a:lnTo>
                    <a:pt x="150019" y="242888"/>
                  </a:lnTo>
                  <a:lnTo>
                    <a:pt x="150019" y="223838"/>
                  </a:lnTo>
                  <a:lnTo>
                    <a:pt x="209550" y="233363"/>
                  </a:lnTo>
                  <a:cubicBezTo>
                    <a:pt x="210344" y="169069"/>
                    <a:pt x="211137" y="104775"/>
                    <a:pt x="211931" y="40481"/>
                  </a:cubicBezTo>
                  <a:lnTo>
                    <a:pt x="161925" y="0"/>
                  </a:lnTo>
                  <a:close/>
                </a:path>
              </a:pathLst>
            </a:custGeom>
            <a:solidFill>
              <a:schemeClr val="tx2"/>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96" name="Freeform 26"/>
            <p:cNvSpPr>
              <a:spLocks noChangeArrowheads="1"/>
            </p:cNvSpPr>
            <p:nvPr/>
          </p:nvSpPr>
          <p:spPr bwMode="auto">
            <a:xfrm flipH="1">
              <a:off x="7094083" y="3218789"/>
              <a:ext cx="127407" cy="603934"/>
            </a:xfrm>
            <a:custGeom>
              <a:avLst/>
              <a:gdLst>
                <a:gd name="T0" fmla="*/ 15564 w 111919"/>
                <a:gd name="T1" fmla="*/ 0 h 216694"/>
                <a:gd name="T2" fmla="*/ 15564 w 111919"/>
                <a:gd name="T3" fmla="*/ 66675 h 216694"/>
                <a:gd name="T4" fmla="*/ 0 w 111919"/>
                <a:gd name="T5" fmla="*/ 66675 h 216694"/>
                <a:gd name="T6" fmla="*/ 973 w 111919"/>
                <a:gd name="T7" fmla="*/ 216694 h 216694"/>
                <a:gd name="T8" fmla="*/ 31128 w 111919"/>
                <a:gd name="T9" fmla="*/ 216694 h 216694"/>
                <a:gd name="T10" fmla="*/ 45719 w 111919"/>
                <a:gd name="T11" fmla="*/ 216694 h 216694"/>
                <a:gd name="T12" fmla="*/ 44746 w 111919"/>
                <a:gd name="T13" fmla="*/ 64294 h 216694"/>
                <a:gd name="T14" fmla="*/ 26264 w 111919"/>
                <a:gd name="T15" fmla="*/ 61913 h 216694"/>
                <a:gd name="T16" fmla="*/ 15564 w 111919"/>
                <a:gd name="T17" fmla="*/ 0 h 2166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1919"/>
                <a:gd name="T28" fmla="*/ 0 h 216694"/>
                <a:gd name="T29" fmla="*/ 111919 w 111919"/>
                <a:gd name="T30" fmla="*/ 216694 h 21669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1919" h="216694">
                  <a:moveTo>
                    <a:pt x="38100" y="0"/>
                  </a:moveTo>
                  <a:lnTo>
                    <a:pt x="38100" y="66675"/>
                  </a:lnTo>
                  <a:lnTo>
                    <a:pt x="0" y="66675"/>
                  </a:lnTo>
                  <a:cubicBezTo>
                    <a:pt x="794" y="116681"/>
                    <a:pt x="1587" y="166688"/>
                    <a:pt x="2381" y="216694"/>
                  </a:cubicBezTo>
                  <a:lnTo>
                    <a:pt x="76200" y="216694"/>
                  </a:lnTo>
                  <a:lnTo>
                    <a:pt x="111919" y="216694"/>
                  </a:lnTo>
                  <a:lnTo>
                    <a:pt x="109537" y="64294"/>
                  </a:lnTo>
                  <a:lnTo>
                    <a:pt x="64294" y="61913"/>
                  </a:lnTo>
                  <a:lnTo>
                    <a:pt x="38100" y="0"/>
                  </a:lnTo>
                  <a:close/>
                </a:path>
              </a:pathLst>
            </a:custGeom>
            <a:solidFill>
              <a:schemeClr val="tx2"/>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97" name="Rectangle 27"/>
            <p:cNvSpPr>
              <a:spLocks noChangeArrowheads="1"/>
            </p:cNvSpPr>
            <p:nvPr/>
          </p:nvSpPr>
          <p:spPr bwMode="auto">
            <a:xfrm flipH="1">
              <a:off x="7137350" y="3105393"/>
              <a:ext cx="50964" cy="343484"/>
            </a:xfrm>
            <a:prstGeom prst="rect">
              <a:avLst/>
            </a:prstGeom>
            <a:solidFill>
              <a:schemeClr val="tx2"/>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98" name="Freeform 29"/>
            <p:cNvSpPr>
              <a:spLocks noChangeArrowheads="1"/>
            </p:cNvSpPr>
            <p:nvPr/>
          </p:nvSpPr>
          <p:spPr bwMode="auto">
            <a:xfrm rot="10800000" flipH="1">
              <a:off x="7792167" y="3581298"/>
              <a:ext cx="564052" cy="146005"/>
            </a:xfrm>
            <a:custGeom>
              <a:avLst/>
              <a:gdLst>
                <a:gd name="T0" fmla="*/ 2381 w 202406"/>
                <a:gd name="T1" fmla="*/ 0 h 52387"/>
                <a:gd name="T2" fmla="*/ 4762 w 202406"/>
                <a:gd name="T3" fmla="*/ 45244 h 52387"/>
                <a:gd name="T4" fmla="*/ 0 w 202406"/>
                <a:gd name="T5" fmla="*/ 52387 h 52387"/>
                <a:gd name="T6" fmla="*/ 202406 w 202406"/>
                <a:gd name="T7" fmla="*/ 50006 h 52387"/>
                <a:gd name="T8" fmla="*/ 202406 w 202406"/>
                <a:gd name="T9" fmla="*/ 0 h 52387"/>
                <a:gd name="T10" fmla="*/ 2381 w 202406"/>
                <a:gd name="T11" fmla="*/ 0 h 52387"/>
                <a:gd name="T12" fmla="*/ 0 60000 65536"/>
                <a:gd name="T13" fmla="*/ 0 60000 65536"/>
                <a:gd name="T14" fmla="*/ 0 60000 65536"/>
                <a:gd name="T15" fmla="*/ 0 60000 65536"/>
                <a:gd name="T16" fmla="*/ 0 60000 65536"/>
                <a:gd name="T17" fmla="*/ 0 60000 65536"/>
                <a:gd name="T18" fmla="*/ 0 w 202406"/>
                <a:gd name="T19" fmla="*/ 0 h 52387"/>
                <a:gd name="T20" fmla="*/ 202406 w 202406"/>
                <a:gd name="T21" fmla="*/ 52387 h 52387"/>
              </a:gdLst>
              <a:ahLst/>
              <a:cxnLst>
                <a:cxn ang="T12">
                  <a:pos x="T0" y="T1"/>
                </a:cxn>
                <a:cxn ang="T13">
                  <a:pos x="T2" y="T3"/>
                </a:cxn>
                <a:cxn ang="T14">
                  <a:pos x="T4" y="T5"/>
                </a:cxn>
                <a:cxn ang="T15">
                  <a:pos x="T6" y="T7"/>
                </a:cxn>
                <a:cxn ang="T16">
                  <a:pos x="T8" y="T9"/>
                </a:cxn>
                <a:cxn ang="T17">
                  <a:pos x="T10" y="T11"/>
                </a:cxn>
              </a:cxnLst>
              <a:rect l="T18" t="T19" r="T20" b="T21"/>
              <a:pathLst>
                <a:path w="202406" h="52387">
                  <a:moveTo>
                    <a:pt x="2381" y="0"/>
                  </a:moveTo>
                  <a:cubicBezTo>
                    <a:pt x="3175" y="15081"/>
                    <a:pt x="5448" y="30157"/>
                    <a:pt x="4762" y="45244"/>
                  </a:cubicBezTo>
                  <a:cubicBezTo>
                    <a:pt x="4632" y="48103"/>
                    <a:pt x="0" y="52387"/>
                    <a:pt x="0" y="52387"/>
                  </a:cubicBezTo>
                  <a:lnTo>
                    <a:pt x="202406" y="50006"/>
                  </a:lnTo>
                  <a:lnTo>
                    <a:pt x="202406" y="0"/>
                  </a:lnTo>
                  <a:lnTo>
                    <a:pt x="2381" y="0"/>
                  </a:lnTo>
                  <a:close/>
                </a:path>
              </a:pathLst>
            </a:custGeom>
            <a:solidFill>
              <a:schemeClr val="tx2">
                <a:lumMod val="40000"/>
                <a:lumOff val="60000"/>
              </a:schemeClr>
            </a:solidFill>
            <a:ln w="38100"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99" name="Freeform 30"/>
            <p:cNvSpPr>
              <a:spLocks noChangeArrowheads="1"/>
            </p:cNvSpPr>
            <p:nvPr/>
          </p:nvSpPr>
          <p:spPr bwMode="auto">
            <a:xfrm rot="9004770" flipH="1">
              <a:off x="7732448" y="2446437"/>
              <a:ext cx="179167" cy="119461"/>
            </a:xfrm>
            <a:custGeom>
              <a:avLst/>
              <a:gdLst>
                <a:gd name="T0" fmla="*/ 64293 w 64293"/>
                <a:gd name="T1" fmla="*/ 0 h 42863"/>
                <a:gd name="T2" fmla="*/ 14287 w 64293"/>
                <a:gd name="T3" fmla="*/ 9525 h 42863"/>
                <a:gd name="T4" fmla="*/ 4762 w 64293"/>
                <a:gd name="T5" fmla="*/ 4763 h 42863"/>
                <a:gd name="T6" fmla="*/ 0 w 64293"/>
                <a:gd name="T7" fmla="*/ 4763 h 42863"/>
                <a:gd name="T8" fmla="*/ 14287 w 64293"/>
                <a:gd name="T9" fmla="*/ 42863 h 42863"/>
                <a:gd name="T10" fmla="*/ 64293 w 64293"/>
                <a:gd name="T11" fmla="*/ 0 h 42863"/>
                <a:gd name="T12" fmla="*/ 0 60000 65536"/>
                <a:gd name="T13" fmla="*/ 0 60000 65536"/>
                <a:gd name="T14" fmla="*/ 0 60000 65536"/>
                <a:gd name="T15" fmla="*/ 0 60000 65536"/>
                <a:gd name="T16" fmla="*/ 0 60000 65536"/>
                <a:gd name="T17" fmla="*/ 0 60000 65536"/>
                <a:gd name="T18" fmla="*/ 0 w 64293"/>
                <a:gd name="T19" fmla="*/ 0 h 42863"/>
                <a:gd name="T20" fmla="*/ 64293 w 64293"/>
                <a:gd name="T21" fmla="*/ 42863 h 42863"/>
              </a:gdLst>
              <a:ahLst/>
              <a:cxnLst>
                <a:cxn ang="T12">
                  <a:pos x="T0" y="T1"/>
                </a:cxn>
                <a:cxn ang="T13">
                  <a:pos x="T2" y="T3"/>
                </a:cxn>
                <a:cxn ang="T14">
                  <a:pos x="T4" y="T5"/>
                </a:cxn>
                <a:cxn ang="T15">
                  <a:pos x="T6" y="T7"/>
                </a:cxn>
                <a:cxn ang="T16">
                  <a:pos x="T8" y="T9"/>
                </a:cxn>
                <a:cxn ang="T17">
                  <a:pos x="T10" y="T11"/>
                </a:cxn>
              </a:cxnLst>
              <a:rect l="T18" t="T19" r="T20" b="T21"/>
              <a:pathLst>
                <a:path w="64293" h="42863">
                  <a:moveTo>
                    <a:pt x="64293" y="0"/>
                  </a:moveTo>
                  <a:cubicBezTo>
                    <a:pt x="47624" y="3175"/>
                    <a:pt x="31201" y="8172"/>
                    <a:pt x="14287" y="9525"/>
                  </a:cubicBezTo>
                  <a:cubicBezTo>
                    <a:pt x="10749" y="9808"/>
                    <a:pt x="8130" y="5885"/>
                    <a:pt x="4762" y="4763"/>
                  </a:cubicBezTo>
                  <a:cubicBezTo>
                    <a:pt x="3256" y="4261"/>
                    <a:pt x="1587" y="4763"/>
                    <a:pt x="0" y="4763"/>
                  </a:cubicBezTo>
                  <a:lnTo>
                    <a:pt x="14287" y="42863"/>
                  </a:lnTo>
                  <a:lnTo>
                    <a:pt x="64293" y="0"/>
                  </a:lnTo>
                  <a:close/>
                </a:path>
              </a:pathLst>
            </a:custGeom>
            <a:solidFill>
              <a:schemeClr val="tx2">
                <a:lumMod val="20000"/>
                <a:lumOff val="80000"/>
              </a:schemeClr>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100" name="Freeform 31"/>
            <p:cNvSpPr>
              <a:spLocks noChangeArrowheads="1"/>
            </p:cNvSpPr>
            <p:nvPr/>
          </p:nvSpPr>
          <p:spPr bwMode="auto">
            <a:xfrm flipH="1">
              <a:off x="8084150" y="2001787"/>
              <a:ext cx="444606" cy="537567"/>
            </a:xfrm>
            <a:custGeom>
              <a:avLst/>
              <a:gdLst>
                <a:gd name="T0" fmla="*/ 145257 w 159544"/>
                <a:gd name="T1" fmla="*/ 0 h 192881"/>
                <a:gd name="T2" fmla="*/ 28575 w 159544"/>
                <a:gd name="T3" fmla="*/ 2381 h 192881"/>
                <a:gd name="T4" fmla="*/ 2382 w 159544"/>
                <a:gd name="T5" fmla="*/ 38100 h 192881"/>
                <a:gd name="T6" fmla="*/ 0 w 159544"/>
                <a:gd name="T7" fmla="*/ 192881 h 192881"/>
                <a:gd name="T8" fmla="*/ 128588 w 159544"/>
                <a:gd name="T9" fmla="*/ 190500 h 192881"/>
                <a:gd name="T10" fmla="*/ 133350 w 159544"/>
                <a:gd name="T11" fmla="*/ 147638 h 192881"/>
                <a:gd name="T12" fmla="*/ 159544 w 159544"/>
                <a:gd name="T13" fmla="*/ 150019 h 192881"/>
                <a:gd name="T14" fmla="*/ 145257 w 159544"/>
                <a:gd name="T15" fmla="*/ 0 h 192881"/>
                <a:gd name="T16" fmla="*/ 0 60000 65536"/>
                <a:gd name="T17" fmla="*/ 0 60000 65536"/>
                <a:gd name="T18" fmla="*/ 0 60000 65536"/>
                <a:gd name="T19" fmla="*/ 0 60000 65536"/>
                <a:gd name="T20" fmla="*/ 0 60000 65536"/>
                <a:gd name="T21" fmla="*/ 0 60000 65536"/>
                <a:gd name="T22" fmla="*/ 0 60000 65536"/>
                <a:gd name="T23" fmla="*/ 0 60000 65536"/>
                <a:gd name="T24" fmla="*/ 0 w 159544"/>
                <a:gd name="T25" fmla="*/ 0 h 192881"/>
                <a:gd name="T26" fmla="*/ 159544 w 159544"/>
                <a:gd name="T27" fmla="*/ 192881 h 1928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9544" h="192881">
                  <a:moveTo>
                    <a:pt x="145257" y="0"/>
                  </a:moveTo>
                  <a:lnTo>
                    <a:pt x="28575" y="2381"/>
                  </a:lnTo>
                  <a:lnTo>
                    <a:pt x="2382" y="38100"/>
                  </a:lnTo>
                  <a:lnTo>
                    <a:pt x="0" y="192881"/>
                  </a:lnTo>
                  <a:lnTo>
                    <a:pt x="128588" y="190500"/>
                  </a:lnTo>
                  <a:lnTo>
                    <a:pt x="133350" y="147638"/>
                  </a:lnTo>
                  <a:lnTo>
                    <a:pt x="159544" y="150019"/>
                  </a:lnTo>
                  <a:lnTo>
                    <a:pt x="145257" y="0"/>
                  </a:lnTo>
                  <a:close/>
                </a:path>
              </a:pathLst>
            </a:custGeom>
            <a:solidFill>
              <a:schemeClr val="tx2"/>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101" name="Rectangle 32"/>
            <p:cNvSpPr>
              <a:spLocks noChangeArrowheads="1"/>
            </p:cNvSpPr>
            <p:nvPr/>
          </p:nvSpPr>
          <p:spPr bwMode="auto">
            <a:xfrm flipH="1">
              <a:off x="8177052" y="2585807"/>
              <a:ext cx="358341" cy="152641"/>
            </a:xfrm>
            <a:prstGeom prst="rect">
              <a:avLst/>
            </a:prstGeom>
            <a:solidFill>
              <a:schemeClr val="tx2"/>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102" name="Freeform 33"/>
            <p:cNvSpPr>
              <a:spLocks noChangeArrowheads="1"/>
            </p:cNvSpPr>
            <p:nvPr/>
          </p:nvSpPr>
          <p:spPr bwMode="auto">
            <a:xfrm flipH="1">
              <a:off x="7719174" y="2592444"/>
              <a:ext cx="413091" cy="173215"/>
            </a:xfrm>
            <a:custGeom>
              <a:avLst/>
              <a:gdLst>
                <a:gd name="T0" fmla="*/ 14885 w 148235"/>
                <a:gd name="T1" fmla="*/ 0 h 62150"/>
                <a:gd name="T2" fmla="*/ 24410 w 148235"/>
                <a:gd name="T3" fmla="*/ 52387 h 62150"/>
                <a:gd name="T4" fmla="*/ 29172 w 148235"/>
                <a:gd name="T5" fmla="*/ 50006 h 62150"/>
                <a:gd name="T6" fmla="*/ 148235 w 148235"/>
                <a:gd name="T7" fmla="*/ 54768 h 62150"/>
                <a:gd name="T8" fmla="*/ 145854 w 148235"/>
                <a:gd name="T9" fmla="*/ 21431 h 62150"/>
                <a:gd name="T10" fmla="*/ 14885 w 148235"/>
                <a:gd name="T11" fmla="*/ 0 h 62150"/>
                <a:gd name="T12" fmla="*/ 0 60000 65536"/>
                <a:gd name="T13" fmla="*/ 0 60000 65536"/>
                <a:gd name="T14" fmla="*/ 0 60000 65536"/>
                <a:gd name="T15" fmla="*/ 0 60000 65536"/>
                <a:gd name="T16" fmla="*/ 0 60000 65536"/>
                <a:gd name="T17" fmla="*/ 0 60000 65536"/>
                <a:gd name="T18" fmla="*/ 0 w 148235"/>
                <a:gd name="T19" fmla="*/ 0 h 62150"/>
                <a:gd name="T20" fmla="*/ 148235 w 148235"/>
                <a:gd name="T21" fmla="*/ 62150 h 62150"/>
              </a:gdLst>
              <a:ahLst/>
              <a:cxnLst>
                <a:cxn ang="T12">
                  <a:pos x="T0" y="T1"/>
                </a:cxn>
                <a:cxn ang="T13">
                  <a:pos x="T2" y="T3"/>
                </a:cxn>
                <a:cxn ang="T14">
                  <a:pos x="T4" y="T5"/>
                </a:cxn>
                <a:cxn ang="T15">
                  <a:pos x="T6" y="T7"/>
                </a:cxn>
                <a:cxn ang="T16">
                  <a:pos x="T8" y="T9"/>
                </a:cxn>
                <a:cxn ang="T17">
                  <a:pos x="T10" y="T11"/>
                </a:cxn>
              </a:cxnLst>
              <a:rect l="T18" t="T19" r="T20" b="T21"/>
              <a:pathLst>
                <a:path w="148235" h="62150">
                  <a:moveTo>
                    <a:pt x="14885" y="0"/>
                  </a:moveTo>
                  <a:cubicBezTo>
                    <a:pt x="16867" y="45596"/>
                    <a:pt x="0" y="62150"/>
                    <a:pt x="24410" y="52387"/>
                  </a:cubicBezTo>
                  <a:cubicBezTo>
                    <a:pt x="26058" y="51728"/>
                    <a:pt x="27585" y="50800"/>
                    <a:pt x="29172" y="50006"/>
                  </a:cubicBezTo>
                  <a:lnTo>
                    <a:pt x="148235" y="54768"/>
                  </a:lnTo>
                  <a:lnTo>
                    <a:pt x="145854" y="21431"/>
                  </a:lnTo>
                  <a:lnTo>
                    <a:pt x="14885" y="0"/>
                  </a:lnTo>
                  <a:close/>
                </a:path>
              </a:pathLst>
            </a:custGeom>
            <a:solidFill>
              <a:schemeClr val="tx2"/>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103" name="Freeform 34"/>
            <p:cNvSpPr>
              <a:spLocks noChangeArrowheads="1"/>
            </p:cNvSpPr>
            <p:nvPr/>
          </p:nvSpPr>
          <p:spPr bwMode="auto">
            <a:xfrm flipH="1">
              <a:off x="6703879" y="3824035"/>
              <a:ext cx="723314" cy="139368"/>
            </a:xfrm>
            <a:custGeom>
              <a:avLst/>
              <a:gdLst>
                <a:gd name="T0" fmla="*/ 0 w 259556"/>
                <a:gd name="T1" fmla="*/ 0 h 50006"/>
                <a:gd name="T2" fmla="*/ 226218 w 259556"/>
                <a:gd name="T3" fmla="*/ 0 h 50006"/>
                <a:gd name="T4" fmla="*/ 259556 w 259556"/>
                <a:gd name="T5" fmla="*/ 47625 h 50006"/>
                <a:gd name="T6" fmla="*/ 235743 w 259556"/>
                <a:gd name="T7" fmla="*/ 50006 h 50006"/>
                <a:gd name="T8" fmla="*/ 211931 w 259556"/>
                <a:gd name="T9" fmla="*/ 14287 h 50006"/>
                <a:gd name="T10" fmla="*/ 0 w 259556"/>
                <a:gd name="T11" fmla="*/ 0 h 50006"/>
                <a:gd name="T12" fmla="*/ 0 60000 65536"/>
                <a:gd name="T13" fmla="*/ 0 60000 65536"/>
                <a:gd name="T14" fmla="*/ 0 60000 65536"/>
                <a:gd name="T15" fmla="*/ 0 60000 65536"/>
                <a:gd name="T16" fmla="*/ 0 60000 65536"/>
                <a:gd name="T17" fmla="*/ 0 60000 65536"/>
                <a:gd name="T18" fmla="*/ 0 w 259556"/>
                <a:gd name="T19" fmla="*/ 0 h 50006"/>
                <a:gd name="T20" fmla="*/ 259556 w 259556"/>
                <a:gd name="T21" fmla="*/ 50006 h 50006"/>
              </a:gdLst>
              <a:ahLst/>
              <a:cxnLst>
                <a:cxn ang="T12">
                  <a:pos x="T0" y="T1"/>
                </a:cxn>
                <a:cxn ang="T13">
                  <a:pos x="T2" y="T3"/>
                </a:cxn>
                <a:cxn ang="T14">
                  <a:pos x="T4" y="T5"/>
                </a:cxn>
                <a:cxn ang="T15">
                  <a:pos x="T6" y="T7"/>
                </a:cxn>
                <a:cxn ang="T16">
                  <a:pos x="T8" y="T9"/>
                </a:cxn>
                <a:cxn ang="T17">
                  <a:pos x="T10" y="T11"/>
                </a:cxn>
              </a:cxnLst>
              <a:rect l="T18" t="T19" r="T20" b="T21"/>
              <a:pathLst>
                <a:path w="259556" h="50006">
                  <a:moveTo>
                    <a:pt x="0" y="0"/>
                  </a:moveTo>
                  <a:lnTo>
                    <a:pt x="226218" y="0"/>
                  </a:lnTo>
                  <a:lnTo>
                    <a:pt x="259556" y="47625"/>
                  </a:lnTo>
                  <a:lnTo>
                    <a:pt x="235743" y="50006"/>
                  </a:lnTo>
                  <a:lnTo>
                    <a:pt x="211931" y="14287"/>
                  </a:lnTo>
                  <a:lnTo>
                    <a:pt x="0" y="0"/>
                  </a:lnTo>
                  <a:close/>
                </a:path>
              </a:pathLst>
            </a:custGeom>
            <a:solidFill>
              <a:schemeClr val="tx2"/>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104" name="Freeform 35"/>
            <p:cNvSpPr>
              <a:spLocks noChangeArrowheads="1"/>
            </p:cNvSpPr>
            <p:nvPr/>
          </p:nvSpPr>
          <p:spPr bwMode="auto">
            <a:xfrm>
              <a:off x="6883051" y="3817397"/>
              <a:ext cx="723314" cy="139368"/>
            </a:xfrm>
            <a:custGeom>
              <a:avLst/>
              <a:gdLst>
                <a:gd name="T0" fmla="*/ 0 w 259556"/>
                <a:gd name="T1" fmla="*/ 0 h 50006"/>
                <a:gd name="T2" fmla="*/ 226218 w 259556"/>
                <a:gd name="T3" fmla="*/ 0 h 50006"/>
                <a:gd name="T4" fmla="*/ 259556 w 259556"/>
                <a:gd name="T5" fmla="*/ 47625 h 50006"/>
                <a:gd name="T6" fmla="*/ 235743 w 259556"/>
                <a:gd name="T7" fmla="*/ 50006 h 50006"/>
                <a:gd name="T8" fmla="*/ 211931 w 259556"/>
                <a:gd name="T9" fmla="*/ 14287 h 50006"/>
                <a:gd name="T10" fmla="*/ 0 w 259556"/>
                <a:gd name="T11" fmla="*/ 0 h 50006"/>
                <a:gd name="T12" fmla="*/ 0 60000 65536"/>
                <a:gd name="T13" fmla="*/ 0 60000 65536"/>
                <a:gd name="T14" fmla="*/ 0 60000 65536"/>
                <a:gd name="T15" fmla="*/ 0 60000 65536"/>
                <a:gd name="T16" fmla="*/ 0 60000 65536"/>
                <a:gd name="T17" fmla="*/ 0 60000 65536"/>
                <a:gd name="T18" fmla="*/ 0 w 259556"/>
                <a:gd name="T19" fmla="*/ 0 h 50006"/>
                <a:gd name="T20" fmla="*/ 259556 w 259556"/>
                <a:gd name="T21" fmla="*/ 50006 h 50006"/>
              </a:gdLst>
              <a:ahLst/>
              <a:cxnLst>
                <a:cxn ang="T12">
                  <a:pos x="T0" y="T1"/>
                </a:cxn>
                <a:cxn ang="T13">
                  <a:pos x="T2" y="T3"/>
                </a:cxn>
                <a:cxn ang="T14">
                  <a:pos x="T4" y="T5"/>
                </a:cxn>
                <a:cxn ang="T15">
                  <a:pos x="T6" y="T7"/>
                </a:cxn>
                <a:cxn ang="T16">
                  <a:pos x="T8" y="T9"/>
                </a:cxn>
                <a:cxn ang="T17">
                  <a:pos x="T10" y="T11"/>
                </a:cxn>
              </a:cxnLst>
              <a:rect l="T18" t="T19" r="T20" b="T21"/>
              <a:pathLst>
                <a:path w="259556" h="50006">
                  <a:moveTo>
                    <a:pt x="0" y="0"/>
                  </a:moveTo>
                  <a:lnTo>
                    <a:pt x="226218" y="0"/>
                  </a:lnTo>
                  <a:lnTo>
                    <a:pt x="259556" y="47625"/>
                  </a:lnTo>
                  <a:lnTo>
                    <a:pt x="235743" y="50006"/>
                  </a:lnTo>
                  <a:lnTo>
                    <a:pt x="211931" y="14287"/>
                  </a:lnTo>
                  <a:lnTo>
                    <a:pt x="0" y="0"/>
                  </a:lnTo>
                  <a:close/>
                </a:path>
              </a:pathLst>
            </a:custGeom>
            <a:solidFill>
              <a:schemeClr val="tx2"/>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105" name="Oval 36"/>
            <p:cNvSpPr>
              <a:spLocks noChangeArrowheads="1"/>
            </p:cNvSpPr>
            <p:nvPr/>
          </p:nvSpPr>
          <p:spPr bwMode="auto">
            <a:xfrm flipH="1">
              <a:off x="7518770" y="3908984"/>
              <a:ext cx="153953" cy="153969"/>
            </a:xfrm>
            <a:prstGeom prst="ellipse">
              <a:avLst/>
            </a:prstGeom>
            <a:solidFill>
              <a:schemeClr val="tx2"/>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106" name="Oval 38"/>
            <p:cNvSpPr>
              <a:spLocks noChangeArrowheads="1"/>
            </p:cNvSpPr>
            <p:nvPr/>
          </p:nvSpPr>
          <p:spPr bwMode="auto">
            <a:xfrm flipH="1">
              <a:off x="6662738" y="3908984"/>
              <a:ext cx="153953" cy="153969"/>
            </a:xfrm>
            <a:prstGeom prst="ellipse">
              <a:avLst/>
            </a:prstGeom>
            <a:solidFill>
              <a:schemeClr val="tx2"/>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107" name="Freeform 28"/>
            <p:cNvSpPr>
              <a:spLocks noChangeArrowheads="1"/>
            </p:cNvSpPr>
            <p:nvPr/>
          </p:nvSpPr>
          <p:spPr bwMode="auto">
            <a:xfrm flipH="1">
              <a:off x="7555490" y="2678722"/>
              <a:ext cx="1055110" cy="915856"/>
            </a:xfrm>
            <a:custGeom>
              <a:avLst/>
              <a:gdLst>
                <a:gd name="T0" fmla="*/ 0 w 378619"/>
                <a:gd name="T1" fmla="*/ 0 h 328613"/>
                <a:gd name="T2" fmla="*/ 376238 w 378619"/>
                <a:gd name="T3" fmla="*/ 2381 h 328613"/>
                <a:gd name="T4" fmla="*/ 378619 w 378619"/>
                <a:gd name="T5" fmla="*/ 19050 h 328613"/>
                <a:gd name="T6" fmla="*/ 352425 w 378619"/>
                <a:gd name="T7" fmla="*/ 21431 h 328613"/>
                <a:gd name="T8" fmla="*/ 352425 w 378619"/>
                <a:gd name="T9" fmla="*/ 302419 h 328613"/>
                <a:gd name="T10" fmla="*/ 326231 w 378619"/>
                <a:gd name="T11" fmla="*/ 302419 h 328613"/>
                <a:gd name="T12" fmla="*/ 328613 w 378619"/>
                <a:gd name="T13" fmla="*/ 328613 h 328613"/>
                <a:gd name="T14" fmla="*/ 40481 w 378619"/>
                <a:gd name="T15" fmla="*/ 328613 h 328613"/>
                <a:gd name="T16" fmla="*/ 35719 w 378619"/>
                <a:gd name="T17" fmla="*/ 302419 h 328613"/>
                <a:gd name="T18" fmla="*/ 34132 w 378619"/>
                <a:gd name="T19" fmla="*/ 304800 h 328613"/>
                <a:gd name="T20" fmla="*/ 31750 w 378619"/>
                <a:gd name="T21" fmla="*/ 300037 h 328613"/>
                <a:gd name="T22" fmla="*/ 2381 w 378619"/>
                <a:gd name="T23" fmla="*/ 302419 h 328613"/>
                <a:gd name="T24" fmla="*/ 0 w 378619"/>
                <a:gd name="T25" fmla="*/ 0 h 3286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8619"/>
                <a:gd name="T40" fmla="*/ 0 h 328613"/>
                <a:gd name="T41" fmla="*/ 378619 w 378619"/>
                <a:gd name="T42" fmla="*/ 328613 h 3286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8619" h="328613">
                  <a:moveTo>
                    <a:pt x="0" y="0"/>
                  </a:moveTo>
                  <a:lnTo>
                    <a:pt x="376238" y="2381"/>
                  </a:lnTo>
                  <a:lnTo>
                    <a:pt x="378619" y="19050"/>
                  </a:lnTo>
                  <a:lnTo>
                    <a:pt x="352425" y="21431"/>
                  </a:lnTo>
                  <a:lnTo>
                    <a:pt x="352425" y="302419"/>
                  </a:lnTo>
                  <a:lnTo>
                    <a:pt x="326231" y="302419"/>
                  </a:lnTo>
                  <a:lnTo>
                    <a:pt x="328613" y="328613"/>
                  </a:lnTo>
                  <a:lnTo>
                    <a:pt x="40481" y="328613"/>
                  </a:lnTo>
                  <a:lnTo>
                    <a:pt x="35719" y="302419"/>
                  </a:lnTo>
                  <a:lnTo>
                    <a:pt x="34132" y="304800"/>
                  </a:lnTo>
                  <a:lnTo>
                    <a:pt x="31750" y="300037"/>
                  </a:lnTo>
                  <a:lnTo>
                    <a:pt x="2381" y="302419"/>
                  </a:lnTo>
                  <a:cubicBezTo>
                    <a:pt x="1587" y="201613"/>
                    <a:pt x="794" y="100806"/>
                    <a:pt x="0" y="0"/>
                  </a:cubicBezTo>
                  <a:close/>
                </a:path>
              </a:pathLst>
            </a:custGeom>
            <a:solidFill>
              <a:schemeClr val="tx2"/>
            </a:solidFill>
            <a:ln w="9525" algn="ctr">
              <a:noFill/>
              <a:round/>
              <a:headEnd/>
              <a:tailEnd/>
            </a:ln>
          </p:spPr>
          <p:txBody>
            <a:bodyPr lIns="63500" tIns="0" rIns="64800" bIns="0"/>
            <a:lstStyle/>
            <a:p>
              <a:pPr defTabSz="1019175"/>
              <a:endParaRPr lang="en-US" sz="1200" dirty="0">
                <a:latin typeface="Arial" pitchFamily="34" charset="0"/>
                <a:cs typeface="Arial" pitchFamily="34" charset="0"/>
              </a:endParaRPr>
            </a:p>
          </p:txBody>
        </p:sp>
        <p:sp>
          <p:nvSpPr>
            <p:cNvPr id="89" name="Freeform 88"/>
            <p:cNvSpPr/>
            <p:nvPr/>
          </p:nvSpPr>
          <p:spPr bwMode="auto">
            <a:xfrm>
              <a:off x="6911069" y="1568186"/>
              <a:ext cx="464887" cy="635264"/>
            </a:xfrm>
            <a:custGeom>
              <a:avLst/>
              <a:gdLst>
                <a:gd name="connsiteX0" fmla="*/ 261938 w 342900"/>
                <a:gd name="connsiteY0" fmla="*/ 0 h 514350"/>
                <a:gd name="connsiteX1" fmla="*/ 152400 w 342900"/>
                <a:gd name="connsiteY1" fmla="*/ 95250 h 514350"/>
                <a:gd name="connsiteX2" fmla="*/ 90488 w 342900"/>
                <a:gd name="connsiteY2" fmla="*/ 180975 h 514350"/>
                <a:gd name="connsiteX3" fmla="*/ 57150 w 342900"/>
                <a:gd name="connsiteY3" fmla="*/ 309562 h 514350"/>
                <a:gd name="connsiteX4" fmla="*/ 0 w 342900"/>
                <a:gd name="connsiteY4" fmla="*/ 328612 h 514350"/>
                <a:gd name="connsiteX5" fmla="*/ 42863 w 342900"/>
                <a:gd name="connsiteY5" fmla="*/ 414337 h 514350"/>
                <a:gd name="connsiteX6" fmla="*/ 57150 w 342900"/>
                <a:gd name="connsiteY6" fmla="*/ 500062 h 514350"/>
                <a:gd name="connsiteX7" fmla="*/ 128588 w 342900"/>
                <a:gd name="connsiteY7" fmla="*/ 504825 h 514350"/>
                <a:gd name="connsiteX8" fmla="*/ 214313 w 342900"/>
                <a:gd name="connsiteY8" fmla="*/ 514350 h 514350"/>
                <a:gd name="connsiteX9" fmla="*/ 257175 w 342900"/>
                <a:gd name="connsiteY9" fmla="*/ 447675 h 514350"/>
                <a:gd name="connsiteX10" fmla="*/ 261938 w 342900"/>
                <a:gd name="connsiteY10" fmla="*/ 371475 h 514350"/>
                <a:gd name="connsiteX11" fmla="*/ 314325 w 342900"/>
                <a:gd name="connsiteY11" fmla="*/ 300037 h 514350"/>
                <a:gd name="connsiteX12" fmla="*/ 342900 w 342900"/>
                <a:gd name="connsiteY12" fmla="*/ 261937 h 514350"/>
                <a:gd name="connsiteX13" fmla="*/ 295275 w 342900"/>
                <a:gd name="connsiteY13" fmla="*/ 176212 h 514350"/>
                <a:gd name="connsiteX14" fmla="*/ 328613 w 342900"/>
                <a:gd name="connsiteY14" fmla="*/ 52387 h 514350"/>
                <a:gd name="connsiteX15" fmla="*/ 261938 w 342900"/>
                <a:gd name="connsiteY15" fmla="*/ 0 h 514350"/>
                <a:gd name="connsiteX0" fmla="*/ 261938 w 342900"/>
                <a:gd name="connsiteY0" fmla="*/ 0 h 514350"/>
                <a:gd name="connsiteX1" fmla="*/ 149590 w 342900"/>
                <a:gd name="connsiteY1" fmla="*/ 0 h 514350"/>
                <a:gd name="connsiteX2" fmla="*/ 90488 w 342900"/>
                <a:gd name="connsiteY2" fmla="*/ 180975 h 514350"/>
                <a:gd name="connsiteX3" fmla="*/ 57150 w 342900"/>
                <a:gd name="connsiteY3" fmla="*/ 309562 h 514350"/>
                <a:gd name="connsiteX4" fmla="*/ 0 w 342900"/>
                <a:gd name="connsiteY4" fmla="*/ 328612 h 514350"/>
                <a:gd name="connsiteX5" fmla="*/ 42863 w 342900"/>
                <a:gd name="connsiteY5" fmla="*/ 414337 h 514350"/>
                <a:gd name="connsiteX6" fmla="*/ 57150 w 342900"/>
                <a:gd name="connsiteY6" fmla="*/ 500062 h 514350"/>
                <a:gd name="connsiteX7" fmla="*/ 128588 w 342900"/>
                <a:gd name="connsiteY7" fmla="*/ 504825 h 514350"/>
                <a:gd name="connsiteX8" fmla="*/ 214313 w 342900"/>
                <a:gd name="connsiteY8" fmla="*/ 514350 h 514350"/>
                <a:gd name="connsiteX9" fmla="*/ 257175 w 342900"/>
                <a:gd name="connsiteY9" fmla="*/ 447675 h 514350"/>
                <a:gd name="connsiteX10" fmla="*/ 261938 w 342900"/>
                <a:gd name="connsiteY10" fmla="*/ 371475 h 514350"/>
                <a:gd name="connsiteX11" fmla="*/ 314325 w 342900"/>
                <a:gd name="connsiteY11" fmla="*/ 300037 h 514350"/>
                <a:gd name="connsiteX12" fmla="*/ 342900 w 342900"/>
                <a:gd name="connsiteY12" fmla="*/ 261937 h 514350"/>
                <a:gd name="connsiteX13" fmla="*/ 295275 w 342900"/>
                <a:gd name="connsiteY13" fmla="*/ 176212 h 514350"/>
                <a:gd name="connsiteX14" fmla="*/ 328613 w 342900"/>
                <a:gd name="connsiteY14" fmla="*/ 52387 h 514350"/>
                <a:gd name="connsiteX15" fmla="*/ 261938 w 342900"/>
                <a:gd name="connsiteY15" fmla="*/ 0 h 514350"/>
                <a:gd name="connsiteX0" fmla="*/ 261938 w 342900"/>
                <a:gd name="connsiteY0" fmla="*/ 0 h 577454"/>
                <a:gd name="connsiteX1" fmla="*/ 149590 w 342900"/>
                <a:gd name="connsiteY1" fmla="*/ 63104 h 577454"/>
                <a:gd name="connsiteX2" fmla="*/ 90488 w 342900"/>
                <a:gd name="connsiteY2" fmla="*/ 244079 h 577454"/>
                <a:gd name="connsiteX3" fmla="*/ 57150 w 342900"/>
                <a:gd name="connsiteY3" fmla="*/ 372666 h 577454"/>
                <a:gd name="connsiteX4" fmla="*/ 0 w 342900"/>
                <a:gd name="connsiteY4" fmla="*/ 391716 h 577454"/>
                <a:gd name="connsiteX5" fmla="*/ 42863 w 342900"/>
                <a:gd name="connsiteY5" fmla="*/ 477441 h 577454"/>
                <a:gd name="connsiteX6" fmla="*/ 57150 w 342900"/>
                <a:gd name="connsiteY6" fmla="*/ 563166 h 577454"/>
                <a:gd name="connsiteX7" fmla="*/ 128588 w 342900"/>
                <a:gd name="connsiteY7" fmla="*/ 567929 h 577454"/>
                <a:gd name="connsiteX8" fmla="*/ 214313 w 342900"/>
                <a:gd name="connsiteY8" fmla="*/ 577454 h 577454"/>
                <a:gd name="connsiteX9" fmla="*/ 257175 w 342900"/>
                <a:gd name="connsiteY9" fmla="*/ 510779 h 577454"/>
                <a:gd name="connsiteX10" fmla="*/ 261938 w 342900"/>
                <a:gd name="connsiteY10" fmla="*/ 434579 h 577454"/>
                <a:gd name="connsiteX11" fmla="*/ 314325 w 342900"/>
                <a:gd name="connsiteY11" fmla="*/ 363141 h 577454"/>
                <a:gd name="connsiteX12" fmla="*/ 342900 w 342900"/>
                <a:gd name="connsiteY12" fmla="*/ 325041 h 577454"/>
                <a:gd name="connsiteX13" fmla="*/ 295275 w 342900"/>
                <a:gd name="connsiteY13" fmla="*/ 239316 h 577454"/>
                <a:gd name="connsiteX14" fmla="*/ 328613 w 342900"/>
                <a:gd name="connsiteY14" fmla="*/ 115491 h 577454"/>
                <a:gd name="connsiteX15" fmla="*/ 261938 w 342900"/>
                <a:gd name="connsiteY15" fmla="*/ 0 h 577454"/>
                <a:gd name="connsiteX0" fmla="*/ 261938 w 438229"/>
                <a:gd name="connsiteY0" fmla="*/ 0 h 577454"/>
                <a:gd name="connsiteX1" fmla="*/ 149590 w 438229"/>
                <a:gd name="connsiteY1" fmla="*/ 63104 h 577454"/>
                <a:gd name="connsiteX2" fmla="*/ 90488 w 438229"/>
                <a:gd name="connsiteY2" fmla="*/ 244079 h 577454"/>
                <a:gd name="connsiteX3" fmla="*/ 57150 w 438229"/>
                <a:gd name="connsiteY3" fmla="*/ 372666 h 577454"/>
                <a:gd name="connsiteX4" fmla="*/ 0 w 438229"/>
                <a:gd name="connsiteY4" fmla="*/ 391716 h 577454"/>
                <a:gd name="connsiteX5" fmla="*/ 42863 w 438229"/>
                <a:gd name="connsiteY5" fmla="*/ 477441 h 577454"/>
                <a:gd name="connsiteX6" fmla="*/ 57150 w 438229"/>
                <a:gd name="connsiteY6" fmla="*/ 563166 h 577454"/>
                <a:gd name="connsiteX7" fmla="*/ 128588 w 438229"/>
                <a:gd name="connsiteY7" fmla="*/ 567929 h 577454"/>
                <a:gd name="connsiteX8" fmla="*/ 214313 w 438229"/>
                <a:gd name="connsiteY8" fmla="*/ 577454 h 577454"/>
                <a:gd name="connsiteX9" fmla="*/ 257175 w 438229"/>
                <a:gd name="connsiteY9" fmla="*/ 510779 h 577454"/>
                <a:gd name="connsiteX10" fmla="*/ 261938 w 438229"/>
                <a:gd name="connsiteY10" fmla="*/ 434579 h 577454"/>
                <a:gd name="connsiteX11" fmla="*/ 314325 w 438229"/>
                <a:gd name="connsiteY11" fmla="*/ 363141 h 577454"/>
                <a:gd name="connsiteX12" fmla="*/ 342900 w 438229"/>
                <a:gd name="connsiteY12" fmla="*/ 325041 h 577454"/>
                <a:gd name="connsiteX13" fmla="*/ 295275 w 438229"/>
                <a:gd name="connsiteY13" fmla="*/ 239316 h 577454"/>
                <a:gd name="connsiteX14" fmla="*/ 438229 w 438229"/>
                <a:gd name="connsiteY14" fmla="*/ 63105 h 577454"/>
                <a:gd name="connsiteX15" fmla="*/ 261938 w 438229"/>
                <a:gd name="connsiteY15" fmla="*/ 0 h 577454"/>
                <a:gd name="connsiteX0" fmla="*/ 360310 w 536601"/>
                <a:gd name="connsiteY0" fmla="*/ 0 h 577454"/>
                <a:gd name="connsiteX1" fmla="*/ 247962 w 536601"/>
                <a:gd name="connsiteY1" fmla="*/ 63104 h 577454"/>
                <a:gd name="connsiteX2" fmla="*/ 188860 w 536601"/>
                <a:gd name="connsiteY2" fmla="*/ 244079 h 577454"/>
                <a:gd name="connsiteX3" fmla="*/ 155522 w 536601"/>
                <a:gd name="connsiteY3" fmla="*/ 372666 h 577454"/>
                <a:gd name="connsiteX4" fmla="*/ 0 w 536601"/>
                <a:gd name="connsiteY4" fmla="*/ 448866 h 577454"/>
                <a:gd name="connsiteX5" fmla="*/ 141235 w 536601"/>
                <a:gd name="connsiteY5" fmla="*/ 477441 h 577454"/>
                <a:gd name="connsiteX6" fmla="*/ 155522 w 536601"/>
                <a:gd name="connsiteY6" fmla="*/ 563166 h 577454"/>
                <a:gd name="connsiteX7" fmla="*/ 226960 w 536601"/>
                <a:gd name="connsiteY7" fmla="*/ 567929 h 577454"/>
                <a:gd name="connsiteX8" fmla="*/ 312685 w 536601"/>
                <a:gd name="connsiteY8" fmla="*/ 577454 h 577454"/>
                <a:gd name="connsiteX9" fmla="*/ 355547 w 536601"/>
                <a:gd name="connsiteY9" fmla="*/ 510779 h 577454"/>
                <a:gd name="connsiteX10" fmla="*/ 360310 w 536601"/>
                <a:gd name="connsiteY10" fmla="*/ 434579 h 577454"/>
                <a:gd name="connsiteX11" fmla="*/ 412697 w 536601"/>
                <a:gd name="connsiteY11" fmla="*/ 363141 h 577454"/>
                <a:gd name="connsiteX12" fmla="*/ 441272 w 536601"/>
                <a:gd name="connsiteY12" fmla="*/ 325041 h 577454"/>
                <a:gd name="connsiteX13" fmla="*/ 393647 w 536601"/>
                <a:gd name="connsiteY13" fmla="*/ 239316 h 577454"/>
                <a:gd name="connsiteX14" fmla="*/ 536601 w 536601"/>
                <a:gd name="connsiteY14" fmla="*/ 63105 h 577454"/>
                <a:gd name="connsiteX15" fmla="*/ 360310 w 536601"/>
                <a:gd name="connsiteY15" fmla="*/ 0 h 577454"/>
                <a:gd name="connsiteX0" fmla="*/ 360310 w 536601"/>
                <a:gd name="connsiteY0" fmla="*/ 0 h 577454"/>
                <a:gd name="connsiteX1" fmla="*/ 247962 w 536601"/>
                <a:gd name="connsiteY1" fmla="*/ 63104 h 577454"/>
                <a:gd name="connsiteX2" fmla="*/ 188860 w 536601"/>
                <a:gd name="connsiteY2" fmla="*/ 244079 h 577454"/>
                <a:gd name="connsiteX3" fmla="*/ 155522 w 536601"/>
                <a:gd name="connsiteY3" fmla="*/ 372666 h 577454"/>
                <a:gd name="connsiteX4" fmla="*/ 0 w 536601"/>
                <a:gd name="connsiteY4" fmla="*/ 448866 h 577454"/>
                <a:gd name="connsiteX5" fmla="*/ 149668 w 536601"/>
                <a:gd name="connsiteY5" fmla="*/ 448866 h 577454"/>
                <a:gd name="connsiteX6" fmla="*/ 155522 w 536601"/>
                <a:gd name="connsiteY6" fmla="*/ 563166 h 577454"/>
                <a:gd name="connsiteX7" fmla="*/ 226960 w 536601"/>
                <a:gd name="connsiteY7" fmla="*/ 567929 h 577454"/>
                <a:gd name="connsiteX8" fmla="*/ 312685 w 536601"/>
                <a:gd name="connsiteY8" fmla="*/ 577454 h 577454"/>
                <a:gd name="connsiteX9" fmla="*/ 355547 w 536601"/>
                <a:gd name="connsiteY9" fmla="*/ 510779 h 577454"/>
                <a:gd name="connsiteX10" fmla="*/ 360310 w 536601"/>
                <a:gd name="connsiteY10" fmla="*/ 434579 h 577454"/>
                <a:gd name="connsiteX11" fmla="*/ 412697 w 536601"/>
                <a:gd name="connsiteY11" fmla="*/ 363141 h 577454"/>
                <a:gd name="connsiteX12" fmla="*/ 441272 w 536601"/>
                <a:gd name="connsiteY12" fmla="*/ 325041 h 577454"/>
                <a:gd name="connsiteX13" fmla="*/ 393647 w 536601"/>
                <a:gd name="connsiteY13" fmla="*/ 239316 h 577454"/>
                <a:gd name="connsiteX14" fmla="*/ 536601 w 536601"/>
                <a:gd name="connsiteY14" fmla="*/ 63105 h 577454"/>
                <a:gd name="connsiteX15" fmla="*/ 360310 w 536601"/>
                <a:gd name="connsiteY15" fmla="*/ 0 h 577454"/>
                <a:gd name="connsiteX0" fmla="*/ 360310 w 536601"/>
                <a:gd name="connsiteY0" fmla="*/ 0 h 584599"/>
                <a:gd name="connsiteX1" fmla="*/ 247962 w 536601"/>
                <a:gd name="connsiteY1" fmla="*/ 63104 h 584599"/>
                <a:gd name="connsiteX2" fmla="*/ 188860 w 536601"/>
                <a:gd name="connsiteY2" fmla="*/ 244079 h 584599"/>
                <a:gd name="connsiteX3" fmla="*/ 155522 w 536601"/>
                <a:gd name="connsiteY3" fmla="*/ 372666 h 584599"/>
                <a:gd name="connsiteX4" fmla="*/ 0 w 536601"/>
                <a:gd name="connsiteY4" fmla="*/ 448866 h 584599"/>
                <a:gd name="connsiteX5" fmla="*/ 149668 w 536601"/>
                <a:gd name="connsiteY5" fmla="*/ 448866 h 584599"/>
                <a:gd name="connsiteX6" fmla="*/ 144280 w 536601"/>
                <a:gd name="connsiteY6" fmla="*/ 584599 h 584599"/>
                <a:gd name="connsiteX7" fmla="*/ 226960 w 536601"/>
                <a:gd name="connsiteY7" fmla="*/ 567929 h 584599"/>
                <a:gd name="connsiteX8" fmla="*/ 312685 w 536601"/>
                <a:gd name="connsiteY8" fmla="*/ 577454 h 584599"/>
                <a:gd name="connsiteX9" fmla="*/ 355547 w 536601"/>
                <a:gd name="connsiteY9" fmla="*/ 510779 h 584599"/>
                <a:gd name="connsiteX10" fmla="*/ 360310 w 536601"/>
                <a:gd name="connsiteY10" fmla="*/ 434579 h 584599"/>
                <a:gd name="connsiteX11" fmla="*/ 412697 w 536601"/>
                <a:gd name="connsiteY11" fmla="*/ 363141 h 584599"/>
                <a:gd name="connsiteX12" fmla="*/ 441272 w 536601"/>
                <a:gd name="connsiteY12" fmla="*/ 325041 h 584599"/>
                <a:gd name="connsiteX13" fmla="*/ 393647 w 536601"/>
                <a:gd name="connsiteY13" fmla="*/ 239316 h 584599"/>
                <a:gd name="connsiteX14" fmla="*/ 536601 w 536601"/>
                <a:gd name="connsiteY14" fmla="*/ 63105 h 584599"/>
                <a:gd name="connsiteX15" fmla="*/ 360310 w 536601"/>
                <a:gd name="connsiteY15" fmla="*/ 0 h 584599"/>
                <a:gd name="connsiteX0" fmla="*/ 360310 w 536601"/>
                <a:gd name="connsiteY0" fmla="*/ 0 h 584599"/>
                <a:gd name="connsiteX1" fmla="*/ 247962 w 536601"/>
                <a:gd name="connsiteY1" fmla="*/ 63104 h 584599"/>
                <a:gd name="connsiteX2" fmla="*/ 188860 w 536601"/>
                <a:gd name="connsiteY2" fmla="*/ 244079 h 584599"/>
                <a:gd name="connsiteX3" fmla="*/ 155522 w 536601"/>
                <a:gd name="connsiteY3" fmla="*/ 372666 h 584599"/>
                <a:gd name="connsiteX4" fmla="*/ 0 w 536601"/>
                <a:gd name="connsiteY4" fmla="*/ 448866 h 584599"/>
                <a:gd name="connsiteX5" fmla="*/ 149668 w 536601"/>
                <a:gd name="connsiteY5" fmla="*/ 448866 h 584599"/>
                <a:gd name="connsiteX6" fmla="*/ 144280 w 536601"/>
                <a:gd name="connsiteY6" fmla="*/ 584599 h 584599"/>
                <a:gd name="connsiteX7" fmla="*/ 226960 w 536601"/>
                <a:gd name="connsiteY7" fmla="*/ 567929 h 584599"/>
                <a:gd name="connsiteX8" fmla="*/ 312685 w 536601"/>
                <a:gd name="connsiteY8" fmla="*/ 577454 h 584599"/>
                <a:gd name="connsiteX9" fmla="*/ 355547 w 536601"/>
                <a:gd name="connsiteY9" fmla="*/ 510779 h 584599"/>
                <a:gd name="connsiteX10" fmla="*/ 360310 w 536601"/>
                <a:gd name="connsiteY10" fmla="*/ 434579 h 584599"/>
                <a:gd name="connsiteX11" fmla="*/ 412697 w 536601"/>
                <a:gd name="connsiteY11" fmla="*/ 363141 h 584599"/>
                <a:gd name="connsiteX12" fmla="*/ 441272 w 536601"/>
                <a:gd name="connsiteY12" fmla="*/ 325041 h 584599"/>
                <a:gd name="connsiteX13" fmla="*/ 393647 w 536601"/>
                <a:gd name="connsiteY13" fmla="*/ 239316 h 584599"/>
                <a:gd name="connsiteX14" fmla="*/ 536601 w 536601"/>
                <a:gd name="connsiteY14" fmla="*/ 63105 h 584599"/>
                <a:gd name="connsiteX15" fmla="*/ 360310 w 536601"/>
                <a:gd name="connsiteY15" fmla="*/ 0 h 584599"/>
                <a:gd name="connsiteX0" fmla="*/ 360310 w 536601"/>
                <a:gd name="connsiteY0" fmla="*/ 0 h 584599"/>
                <a:gd name="connsiteX1" fmla="*/ 247962 w 536601"/>
                <a:gd name="connsiteY1" fmla="*/ 63104 h 584599"/>
                <a:gd name="connsiteX2" fmla="*/ 188860 w 536601"/>
                <a:gd name="connsiteY2" fmla="*/ 244079 h 584599"/>
                <a:gd name="connsiteX3" fmla="*/ 155522 w 536601"/>
                <a:gd name="connsiteY3" fmla="*/ 372666 h 584599"/>
                <a:gd name="connsiteX4" fmla="*/ 0 w 536601"/>
                <a:gd name="connsiteY4" fmla="*/ 448866 h 584599"/>
                <a:gd name="connsiteX5" fmla="*/ 149668 w 536601"/>
                <a:gd name="connsiteY5" fmla="*/ 448866 h 584599"/>
                <a:gd name="connsiteX6" fmla="*/ 144280 w 536601"/>
                <a:gd name="connsiteY6" fmla="*/ 584599 h 584599"/>
                <a:gd name="connsiteX7" fmla="*/ 226960 w 536601"/>
                <a:gd name="connsiteY7" fmla="*/ 567929 h 584599"/>
                <a:gd name="connsiteX8" fmla="*/ 312685 w 536601"/>
                <a:gd name="connsiteY8" fmla="*/ 577454 h 584599"/>
                <a:gd name="connsiteX9" fmla="*/ 355547 w 536601"/>
                <a:gd name="connsiteY9" fmla="*/ 510779 h 584599"/>
                <a:gd name="connsiteX10" fmla="*/ 360310 w 536601"/>
                <a:gd name="connsiteY10" fmla="*/ 434579 h 584599"/>
                <a:gd name="connsiteX11" fmla="*/ 412697 w 536601"/>
                <a:gd name="connsiteY11" fmla="*/ 363141 h 584599"/>
                <a:gd name="connsiteX12" fmla="*/ 441272 w 536601"/>
                <a:gd name="connsiteY12" fmla="*/ 325041 h 584599"/>
                <a:gd name="connsiteX13" fmla="*/ 393647 w 536601"/>
                <a:gd name="connsiteY13" fmla="*/ 239316 h 584599"/>
                <a:gd name="connsiteX14" fmla="*/ 536601 w 536601"/>
                <a:gd name="connsiteY14" fmla="*/ 63105 h 584599"/>
                <a:gd name="connsiteX15" fmla="*/ 360310 w 536601"/>
                <a:gd name="connsiteY15" fmla="*/ 0 h 584599"/>
                <a:gd name="connsiteX0" fmla="*/ 360310 w 536601"/>
                <a:gd name="connsiteY0" fmla="*/ 0 h 584599"/>
                <a:gd name="connsiteX1" fmla="*/ 247962 w 536601"/>
                <a:gd name="connsiteY1" fmla="*/ 63104 h 584599"/>
                <a:gd name="connsiteX2" fmla="*/ 188860 w 536601"/>
                <a:gd name="connsiteY2" fmla="*/ 244079 h 584599"/>
                <a:gd name="connsiteX3" fmla="*/ 155522 w 536601"/>
                <a:gd name="connsiteY3" fmla="*/ 372666 h 584599"/>
                <a:gd name="connsiteX4" fmla="*/ 0 w 536601"/>
                <a:gd name="connsiteY4" fmla="*/ 448866 h 584599"/>
                <a:gd name="connsiteX5" fmla="*/ 149668 w 536601"/>
                <a:gd name="connsiteY5" fmla="*/ 448866 h 584599"/>
                <a:gd name="connsiteX6" fmla="*/ 144280 w 536601"/>
                <a:gd name="connsiteY6" fmla="*/ 584599 h 584599"/>
                <a:gd name="connsiteX7" fmla="*/ 226960 w 536601"/>
                <a:gd name="connsiteY7" fmla="*/ 567929 h 584599"/>
                <a:gd name="connsiteX8" fmla="*/ 312685 w 536601"/>
                <a:gd name="connsiteY8" fmla="*/ 577454 h 584599"/>
                <a:gd name="connsiteX9" fmla="*/ 355547 w 536601"/>
                <a:gd name="connsiteY9" fmla="*/ 510779 h 584599"/>
                <a:gd name="connsiteX10" fmla="*/ 360310 w 536601"/>
                <a:gd name="connsiteY10" fmla="*/ 434579 h 584599"/>
                <a:gd name="connsiteX11" fmla="*/ 412697 w 536601"/>
                <a:gd name="connsiteY11" fmla="*/ 363141 h 584599"/>
                <a:gd name="connsiteX12" fmla="*/ 441272 w 536601"/>
                <a:gd name="connsiteY12" fmla="*/ 325041 h 584599"/>
                <a:gd name="connsiteX13" fmla="*/ 393647 w 536601"/>
                <a:gd name="connsiteY13" fmla="*/ 239316 h 584599"/>
                <a:gd name="connsiteX14" fmla="*/ 536601 w 536601"/>
                <a:gd name="connsiteY14" fmla="*/ 63105 h 584599"/>
                <a:gd name="connsiteX15" fmla="*/ 360310 w 536601"/>
                <a:gd name="connsiteY15" fmla="*/ 0 h 584599"/>
                <a:gd name="connsiteX0" fmla="*/ 360310 w 536601"/>
                <a:gd name="connsiteY0" fmla="*/ 0 h 641749"/>
                <a:gd name="connsiteX1" fmla="*/ 247962 w 536601"/>
                <a:gd name="connsiteY1" fmla="*/ 63104 h 641749"/>
                <a:gd name="connsiteX2" fmla="*/ 188860 w 536601"/>
                <a:gd name="connsiteY2" fmla="*/ 244079 h 641749"/>
                <a:gd name="connsiteX3" fmla="*/ 155522 w 536601"/>
                <a:gd name="connsiteY3" fmla="*/ 372666 h 641749"/>
                <a:gd name="connsiteX4" fmla="*/ 0 w 536601"/>
                <a:gd name="connsiteY4" fmla="*/ 448866 h 641749"/>
                <a:gd name="connsiteX5" fmla="*/ 149668 w 536601"/>
                <a:gd name="connsiteY5" fmla="*/ 448866 h 641749"/>
                <a:gd name="connsiteX6" fmla="*/ 118985 w 536601"/>
                <a:gd name="connsiteY6" fmla="*/ 641749 h 641749"/>
                <a:gd name="connsiteX7" fmla="*/ 226960 w 536601"/>
                <a:gd name="connsiteY7" fmla="*/ 567929 h 641749"/>
                <a:gd name="connsiteX8" fmla="*/ 312685 w 536601"/>
                <a:gd name="connsiteY8" fmla="*/ 577454 h 641749"/>
                <a:gd name="connsiteX9" fmla="*/ 355547 w 536601"/>
                <a:gd name="connsiteY9" fmla="*/ 510779 h 641749"/>
                <a:gd name="connsiteX10" fmla="*/ 360310 w 536601"/>
                <a:gd name="connsiteY10" fmla="*/ 434579 h 641749"/>
                <a:gd name="connsiteX11" fmla="*/ 412697 w 536601"/>
                <a:gd name="connsiteY11" fmla="*/ 363141 h 641749"/>
                <a:gd name="connsiteX12" fmla="*/ 441272 w 536601"/>
                <a:gd name="connsiteY12" fmla="*/ 325041 h 641749"/>
                <a:gd name="connsiteX13" fmla="*/ 393647 w 536601"/>
                <a:gd name="connsiteY13" fmla="*/ 239316 h 641749"/>
                <a:gd name="connsiteX14" fmla="*/ 536601 w 536601"/>
                <a:gd name="connsiteY14" fmla="*/ 63105 h 641749"/>
                <a:gd name="connsiteX15" fmla="*/ 360310 w 536601"/>
                <a:gd name="connsiteY15" fmla="*/ 0 h 641749"/>
                <a:gd name="connsiteX0" fmla="*/ 306907 w 483198"/>
                <a:gd name="connsiteY0" fmla="*/ 0 h 641749"/>
                <a:gd name="connsiteX1" fmla="*/ 194559 w 483198"/>
                <a:gd name="connsiteY1" fmla="*/ 63104 h 641749"/>
                <a:gd name="connsiteX2" fmla="*/ 135457 w 483198"/>
                <a:gd name="connsiteY2" fmla="*/ 244079 h 641749"/>
                <a:gd name="connsiteX3" fmla="*/ 102119 w 483198"/>
                <a:gd name="connsiteY3" fmla="*/ 372666 h 641749"/>
                <a:gd name="connsiteX4" fmla="*/ 0 w 483198"/>
                <a:gd name="connsiteY4" fmla="*/ 509590 h 641749"/>
                <a:gd name="connsiteX5" fmla="*/ 96265 w 483198"/>
                <a:gd name="connsiteY5" fmla="*/ 448866 h 641749"/>
                <a:gd name="connsiteX6" fmla="*/ 65582 w 483198"/>
                <a:gd name="connsiteY6" fmla="*/ 641749 h 641749"/>
                <a:gd name="connsiteX7" fmla="*/ 173557 w 483198"/>
                <a:gd name="connsiteY7" fmla="*/ 567929 h 641749"/>
                <a:gd name="connsiteX8" fmla="*/ 259282 w 483198"/>
                <a:gd name="connsiteY8" fmla="*/ 577454 h 641749"/>
                <a:gd name="connsiteX9" fmla="*/ 302144 w 483198"/>
                <a:gd name="connsiteY9" fmla="*/ 510779 h 641749"/>
                <a:gd name="connsiteX10" fmla="*/ 306907 w 483198"/>
                <a:gd name="connsiteY10" fmla="*/ 434579 h 641749"/>
                <a:gd name="connsiteX11" fmla="*/ 359294 w 483198"/>
                <a:gd name="connsiteY11" fmla="*/ 363141 h 641749"/>
                <a:gd name="connsiteX12" fmla="*/ 387869 w 483198"/>
                <a:gd name="connsiteY12" fmla="*/ 325041 h 641749"/>
                <a:gd name="connsiteX13" fmla="*/ 340244 w 483198"/>
                <a:gd name="connsiteY13" fmla="*/ 239316 h 641749"/>
                <a:gd name="connsiteX14" fmla="*/ 483198 w 483198"/>
                <a:gd name="connsiteY14" fmla="*/ 63105 h 641749"/>
                <a:gd name="connsiteX15" fmla="*/ 306907 w 483198"/>
                <a:gd name="connsiteY15" fmla="*/ 0 h 641749"/>
                <a:gd name="connsiteX0" fmla="*/ 306907 w 483198"/>
                <a:gd name="connsiteY0" fmla="*/ 0 h 641749"/>
                <a:gd name="connsiteX1" fmla="*/ 194559 w 483198"/>
                <a:gd name="connsiteY1" fmla="*/ 63104 h 641749"/>
                <a:gd name="connsiteX2" fmla="*/ 135457 w 483198"/>
                <a:gd name="connsiteY2" fmla="*/ 244079 h 641749"/>
                <a:gd name="connsiteX3" fmla="*/ 102119 w 483198"/>
                <a:gd name="connsiteY3" fmla="*/ 372666 h 641749"/>
                <a:gd name="connsiteX4" fmla="*/ 0 w 483198"/>
                <a:gd name="connsiteY4" fmla="*/ 509590 h 641749"/>
                <a:gd name="connsiteX5" fmla="*/ 96265 w 483198"/>
                <a:gd name="connsiteY5" fmla="*/ 448866 h 641749"/>
                <a:gd name="connsiteX6" fmla="*/ 65582 w 483198"/>
                <a:gd name="connsiteY6" fmla="*/ 641749 h 641749"/>
                <a:gd name="connsiteX7" fmla="*/ 173557 w 483198"/>
                <a:gd name="connsiteY7" fmla="*/ 567929 h 641749"/>
                <a:gd name="connsiteX8" fmla="*/ 259282 w 483198"/>
                <a:gd name="connsiteY8" fmla="*/ 577454 h 641749"/>
                <a:gd name="connsiteX9" fmla="*/ 302144 w 483198"/>
                <a:gd name="connsiteY9" fmla="*/ 510779 h 641749"/>
                <a:gd name="connsiteX10" fmla="*/ 306907 w 483198"/>
                <a:gd name="connsiteY10" fmla="*/ 434579 h 641749"/>
                <a:gd name="connsiteX11" fmla="*/ 359294 w 483198"/>
                <a:gd name="connsiteY11" fmla="*/ 363141 h 641749"/>
                <a:gd name="connsiteX12" fmla="*/ 387869 w 483198"/>
                <a:gd name="connsiteY12" fmla="*/ 325041 h 641749"/>
                <a:gd name="connsiteX13" fmla="*/ 340244 w 483198"/>
                <a:gd name="connsiteY13" fmla="*/ 239316 h 641749"/>
                <a:gd name="connsiteX14" fmla="*/ 483198 w 483198"/>
                <a:gd name="connsiteY14" fmla="*/ 63105 h 641749"/>
                <a:gd name="connsiteX15" fmla="*/ 306907 w 483198"/>
                <a:gd name="connsiteY15" fmla="*/ 0 h 641749"/>
                <a:gd name="connsiteX0" fmla="*/ 306907 w 483198"/>
                <a:gd name="connsiteY0" fmla="*/ 0 h 641749"/>
                <a:gd name="connsiteX1" fmla="*/ 194559 w 483198"/>
                <a:gd name="connsiteY1" fmla="*/ 63104 h 641749"/>
                <a:gd name="connsiteX2" fmla="*/ 135457 w 483198"/>
                <a:gd name="connsiteY2" fmla="*/ 244079 h 641749"/>
                <a:gd name="connsiteX3" fmla="*/ 102119 w 483198"/>
                <a:gd name="connsiteY3" fmla="*/ 372666 h 641749"/>
                <a:gd name="connsiteX4" fmla="*/ 0 w 483198"/>
                <a:gd name="connsiteY4" fmla="*/ 509590 h 641749"/>
                <a:gd name="connsiteX5" fmla="*/ 96265 w 483198"/>
                <a:gd name="connsiteY5" fmla="*/ 448866 h 641749"/>
                <a:gd name="connsiteX6" fmla="*/ 65582 w 483198"/>
                <a:gd name="connsiteY6" fmla="*/ 641749 h 641749"/>
                <a:gd name="connsiteX7" fmla="*/ 173557 w 483198"/>
                <a:gd name="connsiteY7" fmla="*/ 567929 h 641749"/>
                <a:gd name="connsiteX8" fmla="*/ 259282 w 483198"/>
                <a:gd name="connsiteY8" fmla="*/ 577454 h 641749"/>
                <a:gd name="connsiteX9" fmla="*/ 302144 w 483198"/>
                <a:gd name="connsiteY9" fmla="*/ 510779 h 641749"/>
                <a:gd name="connsiteX10" fmla="*/ 306907 w 483198"/>
                <a:gd name="connsiteY10" fmla="*/ 434579 h 641749"/>
                <a:gd name="connsiteX11" fmla="*/ 359294 w 483198"/>
                <a:gd name="connsiteY11" fmla="*/ 363141 h 641749"/>
                <a:gd name="connsiteX12" fmla="*/ 387869 w 483198"/>
                <a:gd name="connsiteY12" fmla="*/ 325041 h 641749"/>
                <a:gd name="connsiteX13" fmla="*/ 340244 w 483198"/>
                <a:gd name="connsiteY13" fmla="*/ 239316 h 641749"/>
                <a:gd name="connsiteX14" fmla="*/ 483198 w 483198"/>
                <a:gd name="connsiteY14" fmla="*/ 63105 h 641749"/>
                <a:gd name="connsiteX15" fmla="*/ 306907 w 483198"/>
                <a:gd name="connsiteY15" fmla="*/ 0 h 641749"/>
                <a:gd name="connsiteX0" fmla="*/ 261937 w 438228"/>
                <a:gd name="connsiteY0" fmla="*/ 0 h 641749"/>
                <a:gd name="connsiteX1" fmla="*/ 149589 w 438228"/>
                <a:gd name="connsiteY1" fmla="*/ 63104 h 641749"/>
                <a:gd name="connsiteX2" fmla="*/ 90487 w 438228"/>
                <a:gd name="connsiteY2" fmla="*/ 244079 h 641749"/>
                <a:gd name="connsiteX3" fmla="*/ 57149 w 438228"/>
                <a:gd name="connsiteY3" fmla="*/ 372666 h 641749"/>
                <a:gd name="connsiteX4" fmla="*/ 0 w 438228"/>
                <a:gd name="connsiteY4" fmla="*/ 531022 h 641749"/>
                <a:gd name="connsiteX5" fmla="*/ 51295 w 438228"/>
                <a:gd name="connsiteY5" fmla="*/ 448866 h 641749"/>
                <a:gd name="connsiteX6" fmla="*/ 20612 w 438228"/>
                <a:gd name="connsiteY6" fmla="*/ 641749 h 641749"/>
                <a:gd name="connsiteX7" fmla="*/ 128587 w 438228"/>
                <a:gd name="connsiteY7" fmla="*/ 567929 h 641749"/>
                <a:gd name="connsiteX8" fmla="*/ 214312 w 438228"/>
                <a:gd name="connsiteY8" fmla="*/ 577454 h 641749"/>
                <a:gd name="connsiteX9" fmla="*/ 257174 w 438228"/>
                <a:gd name="connsiteY9" fmla="*/ 510779 h 641749"/>
                <a:gd name="connsiteX10" fmla="*/ 261937 w 438228"/>
                <a:gd name="connsiteY10" fmla="*/ 434579 h 641749"/>
                <a:gd name="connsiteX11" fmla="*/ 314324 w 438228"/>
                <a:gd name="connsiteY11" fmla="*/ 363141 h 641749"/>
                <a:gd name="connsiteX12" fmla="*/ 342899 w 438228"/>
                <a:gd name="connsiteY12" fmla="*/ 325041 h 641749"/>
                <a:gd name="connsiteX13" fmla="*/ 295274 w 438228"/>
                <a:gd name="connsiteY13" fmla="*/ 239316 h 641749"/>
                <a:gd name="connsiteX14" fmla="*/ 438228 w 438228"/>
                <a:gd name="connsiteY14" fmla="*/ 63105 h 641749"/>
                <a:gd name="connsiteX15" fmla="*/ 261937 w 438228"/>
                <a:gd name="connsiteY15" fmla="*/ 0 h 641749"/>
                <a:gd name="connsiteX0" fmla="*/ 261937 w 438228"/>
                <a:gd name="connsiteY0" fmla="*/ 0 h 641749"/>
                <a:gd name="connsiteX1" fmla="*/ 149589 w 438228"/>
                <a:gd name="connsiteY1" fmla="*/ 63104 h 641749"/>
                <a:gd name="connsiteX2" fmla="*/ 90487 w 438228"/>
                <a:gd name="connsiteY2" fmla="*/ 244079 h 641749"/>
                <a:gd name="connsiteX3" fmla="*/ 57149 w 438228"/>
                <a:gd name="connsiteY3" fmla="*/ 372666 h 641749"/>
                <a:gd name="connsiteX4" fmla="*/ 0 w 438228"/>
                <a:gd name="connsiteY4" fmla="*/ 531022 h 641749"/>
                <a:gd name="connsiteX5" fmla="*/ 65349 w 438228"/>
                <a:gd name="connsiteY5" fmla="*/ 506017 h 641749"/>
                <a:gd name="connsiteX6" fmla="*/ 20612 w 438228"/>
                <a:gd name="connsiteY6" fmla="*/ 641749 h 641749"/>
                <a:gd name="connsiteX7" fmla="*/ 128587 w 438228"/>
                <a:gd name="connsiteY7" fmla="*/ 567929 h 641749"/>
                <a:gd name="connsiteX8" fmla="*/ 214312 w 438228"/>
                <a:gd name="connsiteY8" fmla="*/ 577454 h 641749"/>
                <a:gd name="connsiteX9" fmla="*/ 257174 w 438228"/>
                <a:gd name="connsiteY9" fmla="*/ 510779 h 641749"/>
                <a:gd name="connsiteX10" fmla="*/ 261937 w 438228"/>
                <a:gd name="connsiteY10" fmla="*/ 434579 h 641749"/>
                <a:gd name="connsiteX11" fmla="*/ 314324 w 438228"/>
                <a:gd name="connsiteY11" fmla="*/ 363141 h 641749"/>
                <a:gd name="connsiteX12" fmla="*/ 342899 w 438228"/>
                <a:gd name="connsiteY12" fmla="*/ 325041 h 641749"/>
                <a:gd name="connsiteX13" fmla="*/ 295274 w 438228"/>
                <a:gd name="connsiteY13" fmla="*/ 239316 h 641749"/>
                <a:gd name="connsiteX14" fmla="*/ 438228 w 438228"/>
                <a:gd name="connsiteY14" fmla="*/ 63105 h 641749"/>
                <a:gd name="connsiteX15" fmla="*/ 261937 w 438228"/>
                <a:gd name="connsiteY15" fmla="*/ 0 h 641749"/>
                <a:gd name="connsiteX0" fmla="*/ 261937 w 438228"/>
                <a:gd name="connsiteY0" fmla="*/ 0 h 641749"/>
                <a:gd name="connsiteX1" fmla="*/ 149589 w 438228"/>
                <a:gd name="connsiteY1" fmla="*/ 63104 h 641749"/>
                <a:gd name="connsiteX2" fmla="*/ 90487 w 438228"/>
                <a:gd name="connsiteY2" fmla="*/ 244079 h 641749"/>
                <a:gd name="connsiteX3" fmla="*/ 57149 w 438228"/>
                <a:gd name="connsiteY3" fmla="*/ 372666 h 641749"/>
                <a:gd name="connsiteX4" fmla="*/ 0 w 438228"/>
                <a:gd name="connsiteY4" fmla="*/ 531022 h 641749"/>
                <a:gd name="connsiteX5" fmla="*/ 68159 w 438228"/>
                <a:gd name="connsiteY5" fmla="*/ 452438 h 641749"/>
                <a:gd name="connsiteX6" fmla="*/ 20612 w 438228"/>
                <a:gd name="connsiteY6" fmla="*/ 641749 h 641749"/>
                <a:gd name="connsiteX7" fmla="*/ 128587 w 438228"/>
                <a:gd name="connsiteY7" fmla="*/ 567929 h 641749"/>
                <a:gd name="connsiteX8" fmla="*/ 214312 w 438228"/>
                <a:gd name="connsiteY8" fmla="*/ 577454 h 641749"/>
                <a:gd name="connsiteX9" fmla="*/ 257174 w 438228"/>
                <a:gd name="connsiteY9" fmla="*/ 510779 h 641749"/>
                <a:gd name="connsiteX10" fmla="*/ 261937 w 438228"/>
                <a:gd name="connsiteY10" fmla="*/ 434579 h 641749"/>
                <a:gd name="connsiteX11" fmla="*/ 314324 w 438228"/>
                <a:gd name="connsiteY11" fmla="*/ 363141 h 641749"/>
                <a:gd name="connsiteX12" fmla="*/ 342899 w 438228"/>
                <a:gd name="connsiteY12" fmla="*/ 325041 h 641749"/>
                <a:gd name="connsiteX13" fmla="*/ 295274 w 438228"/>
                <a:gd name="connsiteY13" fmla="*/ 239316 h 641749"/>
                <a:gd name="connsiteX14" fmla="*/ 438228 w 438228"/>
                <a:gd name="connsiteY14" fmla="*/ 63105 h 641749"/>
                <a:gd name="connsiteX15" fmla="*/ 261937 w 438228"/>
                <a:gd name="connsiteY15" fmla="*/ 0 h 641749"/>
                <a:gd name="connsiteX0" fmla="*/ 261937 w 438228"/>
                <a:gd name="connsiteY0" fmla="*/ 0 h 641749"/>
                <a:gd name="connsiteX1" fmla="*/ 149589 w 438228"/>
                <a:gd name="connsiteY1" fmla="*/ 63104 h 641749"/>
                <a:gd name="connsiteX2" fmla="*/ 90487 w 438228"/>
                <a:gd name="connsiteY2" fmla="*/ 244079 h 641749"/>
                <a:gd name="connsiteX3" fmla="*/ 57149 w 438228"/>
                <a:gd name="connsiteY3" fmla="*/ 372666 h 641749"/>
                <a:gd name="connsiteX4" fmla="*/ 0 w 438228"/>
                <a:gd name="connsiteY4" fmla="*/ 531022 h 641749"/>
                <a:gd name="connsiteX5" fmla="*/ 68159 w 438228"/>
                <a:gd name="connsiteY5" fmla="*/ 477440 h 641749"/>
                <a:gd name="connsiteX6" fmla="*/ 20612 w 438228"/>
                <a:gd name="connsiteY6" fmla="*/ 641749 h 641749"/>
                <a:gd name="connsiteX7" fmla="*/ 128587 w 438228"/>
                <a:gd name="connsiteY7" fmla="*/ 567929 h 641749"/>
                <a:gd name="connsiteX8" fmla="*/ 214312 w 438228"/>
                <a:gd name="connsiteY8" fmla="*/ 577454 h 641749"/>
                <a:gd name="connsiteX9" fmla="*/ 257174 w 438228"/>
                <a:gd name="connsiteY9" fmla="*/ 510779 h 641749"/>
                <a:gd name="connsiteX10" fmla="*/ 261937 w 438228"/>
                <a:gd name="connsiteY10" fmla="*/ 434579 h 641749"/>
                <a:gd name="connsiteX11" fmla="*/ 314324 w 438228"/>
                <a:gd name="connsiteY11" fmla="*/ 363141 h 641749"/>
                <a:gd name="connsiteX12" fmla="*/ 342899 w 438228"/>
                <a:gd name="connsiteY12" fmla="*/ 325041 h 641749"/>
                <a:gd name="connsiteX13" fmla="*/ 295274 w 438228"/>
                <a:gd name="connsiteY13" fmla="*/ 239316 h 641749"/>
                <a:gd name="connsiteX14" fmla="*/ 438228 w 438228"/>
                <a:gd name="connsiteY14" fmla="*/ 63105 h 641749"/>
                <a:gd name="connsiteX15" fmla="*/ 261937 w 438228"/>
                <a:gd name="connsiteY15" fmla="*/ 0 h 641749"/>
                <a:gd name="connsiteX0" fmla="*/ 261937 w 438228"/>
                <a:gd name="connsiteY0" fmla="*/ 0 h 673896"/>
                <a:gd name="connsiteX1" fmla="*/ 149589 w 438228"/>
                <a:gd name="connsiteY1" fmla="*/ 63104 h 673896"/>
                <a:gd name="connsiteX2" fmla="*/ 90487 w 438228"/>
                <a:gd name="connsiteY2" fmla="*/ 244079 h 673896"/>
                <a:gd name="connsiteX3" fmla="*/ 57149 w 438228"/>
                <a:gd name="connsiteY3" fmla="*/ 372666 h 673896"/>
                <a:gd name="connsiteX4" fmla="*/ 0 w 438228"/>
                <a:gd name="connsiteY4" fmla="*/ 531022 h 673896"/>
                <a:gd name="connsiteX5" fmla="*/ 68159 w 438228"/>
                <a:gd name="connsiteY5" fmla="*/ 477440 h 673896"/>
                <a:gd name="connsiteX6" fmla="*/ 938 w 438228"/>
                <a:gd name="connsiteY6" fmla="*/ 673896 h 673896"/>
                <a:gd name="connsiteX7" fmla="*/ 128587 w 438228"/>
                <a:gd name="connsiteY7" fmla="*/ 567929 h 673896"/>
                <a:gd name="connsiteX8" fmla="*/ 214312 w 438228"/>
                <a:gd name="connsiteY8" fmla="*/ 577454 h 673896"/>
                <a:gd name="connsiteX9" fmla="*/ 257174 w 438228"/>
                <a:gd name="connsiteY9" fmla="*/ 510779 h 673896"/>
                <a:gd name="connsiteX10" fmla="*/ 261937 w 438228"/>
                <a:gd name="connsiteY10" fmla="*/ 434579 h 673896"/>
                <a:gd name="connsiteX11" fmla="*/ 314324 w 438228"/>
                <a:gd name="connsiteY11" fmla="*/ 363141 h 673896"/>
                <a:gd name="connsiteX12" fmla="*/ 342899 w 438228"/>
                <a:gd name="connsiteY12" fmla="*/ 325041 h 673896"/>
                <a:gd name="connsiteX13" fmla="*/ 295274 w 438228"/>
                <a:gd name="connsiteY13" fmla="*/ 239316 h 673896"/>
                <a:gd name="connsiteX14" fmla="*/ 438228 w 438228"/>
                <a:gd name="connsiteY14" fmla="*/ 63105 h 673896"/>
                <a:gd name="connsiteX15" fmla="*/ 261937 w 438228"/>
                <a:gd name="connsiteY15" fmla="*/ 0 h 673896"/>
                <a:gd name="connsiteX0" fmla="*/ 261937 w 438228"/>
                <a:gd name="connsiteY0" fmla="*/ 0 h 673896"/>
                <a:gd name="connsiteX1" fmla="*/ 149589 w 438228"/>
                <a:gd name="connsiteY1" fmla="*/ 63104 h 673896"/>
                <a:gd name="connsiteX2" fmla="*/ 90487 w 438228"/>
                <a:gd name="connsiteY2" fmla="*/ 244079 h 673896"/>
                <a:gd name="connsiteX3" fmla="*/ 57149 w 438228"/>
                <a:gd name="connsiteY3" fmla="*/ 372666 h 673896"/>
                <a:gd name="connsiteX4" fmla="*/ 0 w 438228"/>
                <a:gd name="connsiteY4" fmla="*/ 531022 h 673896"/>
                <a:gd name="connsiteX5" fmla="*/ 68159 w 438228"/>
                <a:gd name="connsiteY5" fmla="*/ 477440 h 673896"/>
                <a:gd name="connsiteX6" fmla="*/ 938 w 438228"/>
                <a:gd name="connsiteY6" fmla="*/ 673896 h 673896"/>
                <a:gd name="connsiteX7" fmla="*/ 128587 w 438228"/>
                <a:gd name="connsiteY7" fmla="*/ 567929 h 673896"/>
                <a:gd name="connsiteX8" fmla="*/ 214312 w 438228"/>
                <a:gd name="connsiteY8" fmla="*/ 577454 h 673896"/>
                <a:gd name="connsiteX9" fmla="*/ 257174 w 438228"/>
                <a:gd name="connsiteY9" fmla="*/ 510779 h 673896"/>
                <a:gd name="connsiteX10" fmla="*/ 261937 w 438228"/>
                <a:gd name="connsiteY10" fmla="*/ 434579 h 673896"/>
                <a:gd name="connsiteX11" fmla="*/ 314324 w 438228"/>
                <a:gd name="connsiteY11" fmla="*/ 363141 h 673896"/>
                <a:gd name="connsiteX12" fmla="*/ 342899 w 438228"/>
                <a:gd name="connsiteY12" fmla="*/ 325041 h 673896"/>
                <a:gd name="connsiteX13" fmla="*/ 295274 w 438228"/>
                <a:gd name="connsiteY13" fmla="*/ 239316 h 673896"/>
                <a:gd name="connsiteX14" fmla="*/ 438228 w 438228"/>
                <a:gd name="connsiteY14" fmla="*/ 63105 h 673896"/>
                <a:gd name="connsiteX15" fmla="*/ 261937 w 438228"/>
                <a:gd name="connsiteY15" fmla="*/ 0 h 673896"/>
                <a:gd name="connsiteX0" fmla="*/ 261937 w 438228"/>
                <a:gd name="connsiteY0" fmla="*/ 0 h 673896"/>
                <a:gd name="connsiteX1" fmla="*/ 149589 w 438228"/>
                <a:gd name="connsiteY1" fmla="*/ 63104 h 673896"/>
                <a:gd name="connsiteX2" fmla="*/ 90487 w 438228"/>
                <a:gd name="connsiteY2" fmla="*/ 244079 h 673896"/>
                <a:gd name="connsiteX3" fmla="*/ 57149 w 438228"/>
                <a:gd name="connsiteY3" fmla="*/ 372666 h 673896"/>
                <a:gd name="connsiteX4" fmla="*/ 0 w 438228"/>
                <a:gd name="connsiteY4" fmla="*/ 531022 h 673896"/>
                <a:gd name="connsiteX5" fmla="*/ 68159 w 438228"/>
                <a:gd name="connsiteY5" fmla="*/ 477440 h 673896"/>
                <a:gd name="connsiteX6" fmla="*/ 938 w 438228"/>
                <a:gd name="connsiteY6" fmla="*/ 673896 h 673896"/>
                <a:gd name="connsiteX7" fmla="*/ 128587 w 438228"/>
                <a:gd name="connsiteY7" fmla="*/ 567929 h 673896"/>
                <a:gd name="connsiteX8" fmla="*/ 214312 w 438228"/>
                <a:gd name="connsiteY8" fmla="*/ 577454 h 673896"/>
                <a:gd name="connsiteX9" fmla="*/ 257174 w 438228"/>
                <a:gd name="connsiteY9" fmla="*/ 510779 h 673896"/>
                <a:gd name="connsiteX10" fmla="*/ 261937 w 438228"/>
                <a:gd name="connsiteY10" fmla="*/ 434579 h 673896"/>
                <a:gd name="connsiteX11" fmla="*/ 314324 w 438228"/>
                <a:gd name="connsiteY11" fmla="*/ 363141 h 673896"/>
                <a:gd name="connsiteX12" fmla="*/ 342899 w 438228"/>
                <a:gd name="connsiteY12" fmla="*/ 325041 h 673896"/>
                <a:gd name="connsiteX13" fmla="*/ 295274 w 438228"/>
                <a:gd name="connsiteY13" fmla="*/ 239316 h 673896"/>
                <a:gd name="connsiteX14" fmla="*/ 438228 w 438228"/>
                <a:gd name="connsiteY14" fmla="*/ 63105 h 673896"/>
                <a:gd name="connsiteX15" fmla="*/ 261937 w 438228"/>
                <a:gd name="connsiteY15" fmla="*/ 0 h 673896"/>
                <a:gd name="connsiteX0" fmla="*/ 261937 w 438228"/>
                <a:gd name="connsiteY0" fmla="*/ 0 h 673896"/>
                <a:gd name="connsiteX1" fmla="*/ 149589 w 438228"/>
                <a:gd name="connsiteY1" fmla="*/ 63104 h 673896"/>
                <a:gd name="connsiteX2" fmla="*/ 79245 w 438228"/>
                <a:gd name="connsiteY2" fmla="*/ 197645 h 673896"/>
                <a:gd name="connsiteX3" fmla="*/ 57149 w 438228"/>
                <a:gd name="connsiteY3" fmla="*/ 372666 h 673896"/>
                <a:gd name="connsiteX4" fmla="*/ 0 w 438228"/>
                <a:gd name="connsiteY4" fmla="*/ 531022 h 673896"/>
                <a:gd name="connsiteX5" fmla="*/ 68159 w 438228"/>
                <a:gd name="connsiteY5" fmla="*/ 477440 h 673896"/>
                <a:gd name="connsiteX6" fmla="*/ 938 w 438228"/>
                <a:gd name="connsiteY6" fmla="*/ 673896 h 673896"/>
                <a:gd name="connsiteX7" fmla="*/ 128587 w 438228"/>
                <a:gd name="connsiteY7" fmla="*/ 567929 h 673896"/>
                <a:gd name="connsiteX8" fmla="*/ 214312 w 438228"/>
                <a:gd name="connsiteY8" fmla="*/ 577454 h 673896"/>
                <a:gd name="connsiteX9" fmla="*/ 257174 w 438228"/>
                <a:gd name="connsiteY9" fmla="*/ 510779 h 673896"/>
                <a:gd name="connsiteX10" fmla="*/ 261937 w 438228"/>
                <a:gd name="connsiteY10" fmla="*/ 434579 h 673896"/>
                <a:gd name="connsiteX11" fmla="*/ 314324 w 438228"/>
                <a:gd name="connsiteY11" fmla="*/ 363141 h 673896"/>
                <a:gd name="connsiteX12" fmla="*/ 342899 w 438228"/>
                <a:gd name="connsiteY12" fmla="*/ 325041 h 673896"/>
                <a:gd name="connsiteX13" fmla="*/ 295274 w 438228"/>
                <a:gd name="connsiteY13" fmla="*/ 239316 h 673896"/>
                <a:gd name="connsiteX14" fmla="*/ 438228 w 438228"/>
                <a:gd name="connsiteY14" fmla="*/ 63105 h 673896"/>
                <a:gd name="connsiteX15" fmla="*/ 261937 w 438228"/>
                <a:gd name="connsiteY15" fmla="*/ 0 h 673896"/>
                <a:gd name="connsiteX0" fmla="*/ 261937 w 438228"/>
                <a:gd name="connsiteY0" fmla="*/ 0 h 673896"/>
                <a:gd name="connsiteX1" fmla="*/ 149589 w 438228"/>
                <a:gd name="connsiteY1" fmla="*/ 63104 h 673896"/>
                <a:gd name="connsiteX2" fmla="*/ 79245 w 438228"/>
                <a:gd name="connsiteY2" fmla="*/ 197645 h 673896"/>
                <a:gd name="connsiteX3" fmla="*/ 57149 w 438228"/>
                <a:gd name="connsiteY3" fmla="*/ 372666 h 673896"/>
                <a:gd name="connsiteX4" fmla="*/ 0 w 438228"/>
                <a:gd name="connsiteY4" fmla="*/ 531022 h 673896"/>
                <a:gd name="connsiteX5" fmla="*/ 68159 w 438228"/>
                <a:gd name="connsiteY5" fmla="*/ 477440 h 673896"/>
                <a:gd name="connsiteX6" fmla="*/ 938 w 438228"/>
                <a:gd name="connsiteY6" fmla="*/ 673896 h 673896"/>
                <a:gd name="connsiteX7" fmla="*/ 128587 w 438228"/>
                <a:gd name="connsiteY7" fmla="*/ 567929 h 673896"/>
                <a:gd name="connsiteX8" fmla="*/ 214312 w 438228"/>
                <a:gd name="connsiteY8" fmla="*/ 577454 h 673896"/>
                <a:gd name="connsiteX9" fmla="*/ 257174 w 438228"/>
                <a:gd name="connsiteY9" fmla="*/ 510779 h 673896"/>
                <a:gd name="connsiteX10" fmla="*/ 261937 w 438228"/>
                <a:gd name="connsiteY10" fmla="*/ 434579 h 673896"/>
                <a:gd name="connsiteX11" fmla="*/ 314324 w 438228"/>
                <a:gd name="connsiteY11" fmla="*/ 363141 h 673896"/>
                <a:gd name="connsiteX12" fmla="*/ 342899 w 438228"/>
                <a:gd name="connsiteY12" fmla="*/ 325041 h 673896"/>
                <a:gd name="connsiteX13" fmla="*/ 295274 w 438228"/>
                <a:gd name="connsiteY13" fmla="*/ 239316 h 673896"/>
                <a:gd name="connsiteX14" fmla="*/ 438228 w 438228"/>
                <a:gd name="connsiteY14" fmla="*/ 63105 h 673896"/>
                <a:gd name="connsiteX15" fmla="*/ 261937 w 438228"/>
                <a:gd name="connsiteY15" fmla="*/ 0 h 673896"/>
                <a:gd name="connsiteX0" fmla="*/ 261937 w 438228"/>
                <a:gd name="connsiteY0" fmla="*/ 10319 h 684215"/>
                <a:gd name="connsiteX1" fmla="*/ 149589 w 438228"/>
                <a:gd name="connsiteY1" fmla="*/ 73423 h 684215"/>
                <a:gd name="connsiteX2" fmla="*/ 79245 w 438228"/>
                <a:gd name="connsiteY2" fmla="*/ 207964 h 684215"/>
                <a:gd name="connsiteX3" fmla="*/ 57149 w 438228"/>
                <a:gd name="connsiteY3" fmla="*/ 382985 h 684215"/>
                <a:gd name="connsiteX4" fmla="*/ 0 w 438228"/>
                <a:gd name="connsiteY4" fmla="*/ 541341 h 684215"/>
                <a:gd name="connsiteX5" fmla="*/ 68159 w 438228"/>
                <a:gd name="connsiteY5" fmla="*/ 487759 h 684215"/>
                <a:gd name="connsiteX6" fmla="*/ 938 w 438228"/>
                <a:gd name="connsiteY6" fmla="*/ 684215 h 684215"/>
                <a:gd name="connsiteX7" fmla="*/ 128587 w 438228"/>
                <a:gd name="connsiteY7" fmla="*/ 578248 h 684215"/>
                <a:gd name="connsiteX8" fmla="*/ 214312 w 438228"/>
                <a:gd name="connsiteY8" fmla="*/ 587773 h 684215"/>
                <a:gd name="connsiteX9" fmla="*/ 257174 w 438228"/>
                <a:gd name="connsiteY9" fmla="*/ 521098 h 684215"/>
                <a:gd name="connsiteX10" fmla="*/ 261937 w 438228"/>
                <a:gd name="connsiteY10" fmla="*/ 444898 h 684215"/>
                <a:gd name="connsiteX11" fmla="*/ 314324 w 438228"/>
                <a:gd name="connsiteY11" fmla="*/ 373460 h 684215"/>
                <a:gd name="connsiteX12" fmla="*/ 342899 w 438228"/>
                <a:gd name="connsiteY12" fmla="*/ 335360 h 684215"/>
                <a:gd name="connsiteX13" fmla="*/ 295274 w 438228"/>
                <a:gd name="connsiteY13" fmla="*/ 249635 h 684215"/>
                <a:gd name="connsiteX14" fmla="*/ 438228 w 438228"/>
                <a:gd name="connsiteY14" fmla="*/ 73424 h 684215"/>
                <a:gd name="connsiteX15" fmla="*/ 261937 w 438228"/>
                <a:gd name="connsiteY15" fmla="*/ 10319 h 684215"/>
                <a:gd name="connsiteX0" fmla="*/ 261937 w 438228"/>
                <a:gd name="connsiteY0" fmla="*/ 10319 h 684215"/>
                <a:gd name="connsiteX1" fmla="*/ 149589 w 438228"/>
                <a:gd name="connsiteY1" fmla="*/ 73423 h 684215"/>
                <a:gd name="connsiteX2" fmla="*/ 79245 w 438228"/>
                <a:gd name="connsiteY2" fmla="*/ 207964 h 684215"/>
                <a:gd name="connsiteX3" fmla="*/ 57149 w 438228"/>
                <a:gd name="connsiteY3" fmla="*/ 382985 h 684215"/>
                <a:gd name="connsiteX4" fmla="*/ 0 w 438228"/>
                <a:gd name="connsiteY4" fmla="*/ 541341 h 684215"/>
                <a:gd name="connsiteX5" fmla="*/ 68159 w 438228"/>
                <a:gd name="connsiteY5" fmla="*/ 487759 h 684215"/>
                <a:gd name="connsiteX6" fmla="*/ 938 w 438228"/>
                <a:gd name="connsiteY6" fmla="*/ 684215 h 684215"/>
                <a:gd name="connsiteX7" fmla="*/ 128587 w 438228"/>
                <a:gd name="connsiteY7" fmla="*/ 578248 h 684215"/>
                <a:gd name="connsiteX8" fmla="*/ 214312 w 438228"/>
                <a:gd name="connsiteY8" fmla="*/ 587773 h 684215"/>
                <a:gd name="connsiteX9" fmla="*/ 257174 w 438228"/>
                <a:gd name="connsiteY9" fmla="*/ 521098 h 684215"/>
                <a:gd name="connsiteX10" fmla="*/ 261937 w 438228"/>
                <a:gd name="connsiteY10" fmla="*/ 444898 h 684215"/>
                <a:gd name="connsiteX11" fmla="*/ 314324 w 438228"/>
                <a:gd name="connsiteY11" fmla="*/ 373460 h 684215"/>
                <a:gd name="connsiteX12" fmla="*/ 342899 w 438228"/>
                <a:gd name="connsiteY12" fmla="*/ 335360 h 684215"/>
                <a:gd name="connsiteX13" fmla="*/ 295274 w 438228"/>
                <a:gd name="connsiteY13" fmla="*/ 249635 h 684215"/>
                <a:gd name="connsiteX14" fmla="*/ 438228 w 438228"/>
                <a:gd name="connsiteY14" fmla="*/ 73424 h 684215"/>
                <a:gd name="connsiteX15" fmla="*/ 261937 w 438228"/>
                <a:gd name="connsiteY15" fmla="*/ 10319 h 684215"/>
                <a:gd name="connsiteX0" fmla="*/ 261937 w 438228"/>
                <a:gd name="connsiteY0" fmla="*/ 10319 h 684215"/>
                <a:gd name="connsiteX1" fmla="*/ 149589 w 438228"/>
                <a:gd name="connsiteY1" fmla="*/ 73423 h 684215"/>
                <a:gd name="connsiteX2" fmla="*/ 79245 w 438228"/>
                <a:gd name="connsiteY2" fmla="*/ 207964 h 684215"/>
                <a:gd name="connsiteX3" fmla="*/ 57149 w 438228"/>
                <a:gd name="connsiteY3" fmla="*/ 382985 h 684215"/>
                <a:gd name="connsiteX4" fmla="*/ 0 w 438228"/>
                <a:gd name="connsiteY4" fmla="*/ 541341 h 684215"/>
                <a:gd name="connsiteX5" fmla="*/ 68159 w 438228"/>
                <a:gd name="connsiteY5" fmla="*/ 487759 h 684215"/>
                <a:gd name="connsiteX6" fmla="*/ 938 w 438228"/>
                <a:gd name="connsiteY6" fmla="*/ 684215 h 684215"/>
                <a:gd name="connsiteX7" fmla="*/ 128587 w 438228"/>
                <a:gd name="connsiteY7" fmla="*/ 578248 h 684215"/>
                <a:gd name="connsiteX8" fmla="*/ 214312 w 438228"/>
                <a:gd name="connsiteY8" fmla="*/ 587773 h 684215"/>
                <a:gd name="connsiteX9" fmla="*/ 257174 w 438228"/>
                <a:gd name="connsiteY9" fmla="*/ 521098 h 684215"/>
                <a:gd name="connsiteX10" fmla="*/ 261937 w 438228"/>
                <a:gd name="connsiteY10" fmla="*/ 444898 h 684215"/>
                <a:gd name="connsiteX11" fmla="*/ 314324 w 438228"/>
                <a:gd name="connsiteY11" fmla="*/ 373460 h 684215"/>
                <a:gd name="connsiteX12" fmla="*/ 342899 w 438228"/>
                <a:gd name="connsiteY12" fmla="*/ 335360 h 684215"/>
                <a:gd name="connsiteX13" fmla="*/ 295274 w 438228"/>
                <a:gd name="connsiteY13" fmla="*/ 249635 h 684215"/>
                <a:gd name="connsiteX14" fmla="*/ 438228 w 438228"/>
                <a:gd name="connsiteY14" fmla="*/ 73424 h 684215"/>
                <a:gd name="connsiteX15" fmla="*/ 261937 w 438228"/>
                <a:gd name="connsiteY15" fmla="*/ 10319 h 684215"/>
                <a:gd name="connsiteX0" fmla="*/ 261937 w 438228"/>
                <a:gd name="connsiteY0" fmla="*/ 10319 h 684215"/>
                <a:gd name="connsiteX1" fmla="*/ 149589 w 438228"/>
                <a:gd name="connsiteY1" fmla="*/ 73423 h 684215"/>
                <a:gd name="connsiteX2" fmla="*/ 79245 w 438228"/>
                <a:gd name="connsiteY2" fmla="*/ 207964 h 684215"/>
                <a:gd name="connsiteX3" fmla="*/ 57149 w 438228"/>
                <a:gd name="connsiteY3" fmla="*/ 382985 h 684215"/>
                <a:gd name="connsiteX4" fmla="*/ 0 w 438228"/>
                <a:gd name="connsiteY4" fmla="*/ 541341 h 684215"/>
                <a:gd name="connsiteX5" fmla="*/ 68159 w 438228"/>
                <a:gd name="connsiteY5" fmla="*/ 487759 h 684215"/>
                <a:gd name="connsiteX6" fmla="*/ 938 w 438228"/>
                <a:gd name="connsiteY6" fmla="*/ 684215 h 684215"/>
                <a:gd name="connsiteX7" fmla="*/ 128587 w 438228"/>
                <a:gd name="connsiteY7" fmla="*/ 578248 h 684215"/>
                <a:gd name="connsiteX8" fmla="*/ 214312 w 438228"/>
                <a:gd name="connsiteY8" fmla="*/ 587773 h 684215"/>
                <a:gd name="connsiteX9" fmla="*/ 257174 w 438228"/>
                <a:gd name="connsiteY9" fmla="*/ 521098 h 684215"/>
                <a:gd name="connsiteX10" fmla="*/ 261937 w 438228"/>
                <a:gd name="connsiteY10" fmla="*/ 444898 h 684215"/>
                <a:gd name="connsiteX11" fmla="*/ 314324 w 438228"/>
                <a:gd name="connsiteY11" fmla="*/ 373460 h 684215"/>
                <a:gd name="connsiteX12" fmla="*/ 342899 w 438228"/>
                <a:gd name="connsiteY12" fmla="*/ 335360 h 684215"/>
                <a:gd name="connsiteX13" fmla="*/ 295274 w 438228"/>
                <a:gd name="connsiteY13" fmla="*/ 249635 h 684215"/>
                <a:gd name="connsiteX14" fmla="*/ 438228 w 438228"/>
                <a:gd name="connsiteY14" fmla="*/ 73424 h 684215"/>
                <a:gd name="connsiteX15" fmla="*/ 261937 w 438228"/>
                <a:gd name="connsiteY15" fmla="*/ 10319 h 684215"/>
                <a:gd name="connsiteX0" fmla="*/ 261937 w 438228"/>
                <a:gd name="connsiteY0" fmla="*/ 11111 h 685007"/>
                <a:gd name="connsiteX1" fmla="*/ 149589 w 438228"/>
                <a:gd name="connsiteY1" fmla="*/ 74215 h 685007"/>
                <a:gd name="connsiteX2" fmla="*/ 79245 w 438228"/>
                <a:gd name="connsiteY2" fmla="*/ 208756 h 685007"/>
                <a:gd name="connsiteX3" fmla="*/ 57149 w 438228"/>
                <a:gd name="connsiteY3" fmla="*/ 383777 h 685007"/>
                <a:gd name="connsiteX4" fmla="*/ 0 w 438228"/>
                <a:gd name="connsiteY4" fmla="*/ 542133 h 685007"/>
                <a:gd name="connsiteX5" fmla="*/ 68159 w 438228"/>
                <a:gd name="connsiteY5" fmla="*/ 488551 h 685007"/>
                <a:gd name="connsiteX6" fmla="*/ 938 w 438228"/>
                <a:gd name="connsiteY6" fmla="*/ 685007 h 685007"/>
                <a:gd name="connsiteX7" fmla="*/ 128587 w 438228"/>
                <a:gd name="connsiteY7" fmla="*/ 579040 h 685007"/>
                <a:gd name="connsiteX8" fmla="*/ 214312 w 438228"/>
                <a:gd name="connsiteY8" fmla="*/ 588565 h 685007"/>
                <a:gd name="connsiteX9" fmla="*/ 257174 w 438228"/>
                <a:gd name="connsiteY9" fmla="*/ 521890 h 685007"/>
                <a:gd name="connsiteX10" fmla="*/ 261937 w 438228"/>
                <a:gd name="connsiteY10" fmla="*/ 445690 h 685007"/>
                <a:gd name="connsiteX11" fmla="*/ 314324 w 438228"/>
                <a:gd name="connsiteY11" fmla="*/ 374252 h 685007"/>
                <a:gd name="connsiteX12" fmla="*/ 342899 w 438228"/>
                <a:gd name="connsiteY12" fmla="*/ 336152 h 685007"/>
                <a:gd name="connsiteX13" fmla="*/ 295274 w 438228"/>
                <a:gd name="connsiteY13" fmla="*/ 250427 h 685007"/>
                <a:gd name="connsiteX14" fmla="*/ 438228 w 438228"/>
                <a:gd name="connsiteY14" fmla="*/ 74216 h 685007"/>
                <a:gd name="connsiteX15" fmla="*/ 261937 w 438228"/>
                <a:gd name="connsiteY15" fmla="*/ 11111 h 685007"/>
                <a:gd name="connsiteX0" fmla="*/ 261937 w 438228"/>
                <a:gd name="connsiteY0" fmla="*/ 11111 h 685007"/>
                <a:gd name="connsiteX1" fmla="*/ 149589 w 438228"/>
                <a:gd name="connsiteY1" fmla="*/ 74215 h 685007"/>
                <a:gd name="connsiteX2" fmla="*/ 79245 w 438228"/>
                <a:gd name="connsiteY2" fmla="*/ 208756 h 685007"/>
                <a:gd name="connsiteX3" fmla="*/ 57149 w 438228"/>
                <a:gd name="connsiteY3" fmla="*/ 383777 h 685007"/>
                <a:gd name="connsiteX4" fmla="*/ 0 w 438228"/>
                <a:gd name="connsiteY4" fmla="*/ 542133 h 685007"/>
                <a:gd name="connsiteX5" fmla="*/ 68159 w 438228"/>
                <a:gd name="connsiteY5" fmla="*/ 488551 h 685007"/>
                <a:gd name="connsiteX6" fmla="*/ 938 w 438228"/>
                <a:gd name="connsiteY6" fmla="*/ 685007 h 685007"/>
                <a:gd name="connsiteX7" fmla="*/ 128587 w 438228"/>
                <a:gd name="connsiteY7" fmla="*/ 579040 h 685007"/>
                <a:gd name="connsiteX8" fmla="*/ 214312 w 438228"/>
                <a:gd name="connsiteY8" fmla="*/ 588565 h 685007"/>
                <a:gd name="connsiteX9" fmla="*/ 257174 w 438228"/>
                <a:gd name="connsiteY9" fmla="*/ 521890 h 685007"/>
                <a:gd name="connsiteX10" fmla="*/ 261937 w 438228"/>
                <a:gd name="connsiteY10" fmla="*/ 445690 h 685007"/>
                <a:gd name="connsiteX11" fmla="*/ 314324 w 438228"/>
                <a:gd name="connsiteY11" fmla="*/ 374252 h 685007"/>
                <a:gd name="connsiteX12" fmla="*/ 342899 w 438228"/>
                <a:gd name="connsiteY12" fmla="*/ 336152 h 685007"/>
                <a:gd name="connsiteX13" fmla="*/ 319966 w 438228"/>
                <a:gd name="connsiteY13" fmla="*/ 204785 h 685007"/>
                <a:gd name="connsiteX14" fmla="*/ 438228 w 438228"/>
                <a:gd name="connsiteY14" fmla="*/ 74216 h 685007"/>
                <a:gd name="connsiteX15" fmla="*/ 261937 w 438228"/>
                <a:gd name="connsiteY15" fmla="*/ 11111 h 685007"/>
                <a:gd name="connsiteX0" fmla="*/ 261937 w 438228"/>
                <a:gd name="connsiteY0" fmla="*/ 11111 h 685007"/>
                <a:gd name="connsiteX1" fmla="*/ 149589 w 438228"/>
                <a:gd name="connsiteY1" fmla="*/ 74215 h 685007"/>
                <a:gd name="connsiteX2" fmla="*/ 79245 w 438228"/>
                <a:gd name="connsiteY2" fmla="*/ 208756 h 685007"/>
                <a:gd name="connsiteX3" fmla="*/ 57149 w 438228"/>
                <a:gd name="connsiteY3" fmla="*/ 383777 h 685007"/>
                <a:gd name="connsiteX4" fmla="*/ 0 w 438228"/>
                <a:gd name="connsiteY4" fmla="*/ 542133 h 685007"/>
                <a:gd name="connsiteX5" fmla="*/ 68159 w 438228"/>
                <a:gd name="connsiteY5" fmla="*/ 488551 h 685007"/>
                <a:gd name="connsiteX6" fmla="*/ 938 w 438228"/>
                <a:gd name="connsiteY6" fmla="*/ 685007 h 685007"/>
                <a:gd name="connsiteX7" fmla="*/ 128587 w 438228"/>
                <a:gd name="connsiteY7" fmla="*/ 579040 h 685007"/>
                <a:gd name="connsiteX8" fmla="*/ 214312 w 438228"/>
                <a:gd name="connsiteY8" fmla="*/ 588565 h 685007"/>
                <a:gd name="connsiteX9" fmla="*/ 257174 w 438228"/>
                <a:gd name="connsiteY9" fmla="*/ 521890 h 685007"/>
                <a:gd name="connsiteX10" fmla="*/ 261937 w 438228"/>
                <a:gd name="connsiteY10" fmla="*/ 445690 h 685007"/>
                <a:gd name="connsiteX11" fmla="*/ 314324 w 438228"/>
                <a:gd name="connsiteY11" fmla="*/ 374252 h 685007"/>
                <a:gd name="connsiteX12" fmla="*/ 342899 w 438228"/>
                <a:gd name="connsiteY12" fmla="*/ 336152 h 685007"/>
                <a:gd name="connsiteX13" fmla="*/ 319966 w 438228"/>
                <a:gd name="connsiteY13" fmla="*/ 204785 h 685007"/>
                <a:gd name="connsiteX14" fmla="*/ 438228 w 438228"/>
                <a:gd name="connsiteY14" fmla="*/ 74216 h 685007"/>
                <a:gd name="connsiteX15" fmla="*/ 261937 w 438228"/>
                <a:gd name="connsiteY15" fmla="*/ 11111 h 685007"/>
                <a:gd name="connsiteX0" fmla="*/ 261937 w 438228"/>
                <a:gd name="connsiteY0" fmla="*/ 11111 h 685007"/>
                <a:gd name="connsiteX1" fmla="*/ 149589 w 438228"/>
                <a:gd name="connsiteY1" fmla="*/ 74215 h 685007"/>
                <a:gd name="connsiteX2" fmla="*/ 79245 w 438228"/>
                <a:gd name="connsiteY2" fmla="*/ 208756 h 685007"/>
                <a:gd name="connsiteX3" fmla="*/ 57149 w 438228"/>
                <a:gd name="connsiteY3" fmla="*/ 383777 h 685007"/>
                <a:gd name="connsiteX4" fmla="*/ 0 w 438228"/>
                <a:gd name="connsiteY4" fmla="*/ 542133 h 685007"/>
                <a:gd name="connsiteX5" fmla="*/ 68159 w 438228"/>
                <a:gd name="connsiteY5" fmla="*/ 488551 h 685007"/>
                <a:gd name="connsiteX6" fmla="*/ 938 w 438228"/>
                <a:gd name="connsiteY6" fmla="*/ 685007 h 685007"/>
                <a:gd name="connsiteX7" fmla="*/ 128587 w 438228"/>
                <a:gd name="connsiteY7" fmla="*/ 579040 h 685007"/>
                <a:gd name="connsiteX8" fmla="*/ 214312 w 438228"/>
                <a:gd name="connsiteY8" fmla="*/ 588565 h 685007"/>
                <a:gd name="connsiteX9" fmla="*/ 257174 w 438228"/>
                <a:gd name="connsiteY9" fmla="*/ 521890 h 685007"/>
                <a:gd name="connsiteX10" fmla="*/ 261937 w 438228"/>
                <a:gd name="connsiteY10" fmla="*/ 445690 h 685007"/>
                <a:gd name="connsiteX11" fmla="*/ 314324 w 438228"/>
                <a:gd name="connsiteY11" fmla="*/ 374252 h 685007"/>
                <a:gd name="connsiteX12" fmla="*/ 342899 w 438228"/>
                <a:gd name="connsiteY12" fmla="*/ 336152 h 685007"/>
                <a:gd name="connsiteX13" fmla="*/ 319966 w 438228"/>
                <a:gd name="connsiteY13" fmla="*/ 204785 h 685007"/>
                <a:gd name="connsiteX14" fmla="*/ 438228 w 438228"/>
                <a:gd name="connsiteY14" fmla="*/ 74216 h 685007"/>
                <a:gd name="connsiteX15" fmla="*/ 261937 w 438228"/>
                <a:gd name="connsiteY15" fmla="*/ 11111 h 685007"/>
                <a:gd name="connsiteX0" fmla="*/ 261937 w 438228"/>
                <a:gd name="connsiteY0" fmla="*/ 11111 h 685007"/>
                <a:gd name="connsiteX1" fmla="*/ 149589 w 438228"/>
                <a:gd name="connsiteY1" fmla="*/ 74215 h 685007"/>
                <a:gd name="connsiteX2" fmla="*/ 79245 w 438228"/>
                <a:gd name="connsiteY2" fmla="*/ 208756 h 685007"/>
                <a:gd name="connsiteX3" fmla="*/ 57149 w 438228"/>
                <a:gd name="connsiteY3" fmla="*/ 383777 h 685007"/>
                <a:gd name="connsiteX4" fmla="*/ 0 w 438228"/>
                <a:gd name="connsiteY4" fmla="*/ 542133 h 685007"/>
                <a:gd name="connsiteX5" fmla="*/ 68159 w 438228"/>
                <a:gd name="connsiteY5" fmla="*/ 488551 h 685007"/>
                <a:gd name="connsiteX6" fmla="*/ 938 w 438228"/>
                <a:gd name="connsiteY6" fmla="*/ 685007 h 685007"/>
                <a:gd name="connsiteX7" fmla="*/ 128587 w 438228"/>
                <a:gd name="connsiteY7" fmla="*/ 579040 h 685007"/>
                <a:gd name="connsiteX8" fmla="*/ 214312 w 438228"/>
                <a:gd name="connsiteY8" fmla="*/ 588565 h 685007"/>
                <a:gd name="connsiteX9" fmla="*/ 257174 w 438228"/>
                <a:gd name="connsiteY9" fmla="*/ 521890 h 685007"/>
                <a:gd name="connsiteX10" fmla="*/ 261937 w 438228"/>
                <a:gd name="connsiteY10" fmla="*/ 445690 h 685007"/>
                <a:gd name="connsiteX11" fmla="*/ 314324 w 438228"/>
                <a:gd name="connsiteY11" fmla="*/ 374252 h 685007"/>
                <a:gd name="connsiteX12" fmla="*/ 342899 w 438228"/>
                <a:gd name="connsiteY12" fmla="*/ 336152 h 685007"/>
                <a:gd name="connsiteX13" fmla="*/ 319966 w 438228"/>
                <a:gd name="connsiteY13" fmla="*/ 204785 h 685007"/>
                <a:gd name="connsiteX14" fmla="*/ 438228 w 438228"/>
                <a:gd name="connsiteY14" fmla="*/ 74216 h 685007"/>
                <a:gd name="connsiteX15" fmla="*/ 261937 w 438228"/>
                <a:gd name="connsiteY15" fmla="*/ 11111 h 685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8228" h="685007">
                  <a:moveTo>
                    <a:pt x="261937" y="11111"/>
                  </a:moveTo>
                  <a:cubicBezTo>
                    <a:pt x="230111" y="14288"/>
                    <a:pt x="198281" y="792"/>
                    <a:pt x="149589" y="74215"/>
                  </a:cubicBezTo>
                  <a:cubicBezTo>
                    <a:pt x="126141" y="119062"/>
                    <a:pt x="91450" y="128191"/>
                    <a:pt x="79245" y="208756"/>
                  </a:cubicBezTo>
                  <a:cubicBezTo>
                    <a:pt x="68132" y="251618"/>
                    <a:pt x="71074" y="294481"/>
                    <a:pt x="57149" y="383777"/>
                  </a:cubicBezTo>
                  <a:lnTo>
                    <a:pt x="0" y="542133"/>
                  </a:lnTo>
                  <a:cubicBezTo>
                    <a:pt x="52699" y="520702"/>
                    <a:pt x="35133" y="470693"/>
                    <a:pt x="68159" y="488551"/>
                  </a:cubicBezTo>
                  <a:cubicBezTo>
                    <a:pt x="97281" y="537366"/>
                    <a:pt x="11167" y="550466"/>
                    <a:pt x="938" y="685007"/>
                  </a:cubicBezTo>
                  <a:cubicBezTo>
                    <a:pt x="40676" y="613965"/>
                    <a:pt x="86037" y="614362"/>
                    <a:pt x="128587" y="579040"/>
                  </a:cubicBezTo>
                  <a:lnTo>
                    <a:pt x="214312" y="588565"/>
                  </a:lnTo>
                  <a:lnTo>
                    <a:pt x="257174" y="521890"/>
                  </a:lnTo>
                  <a:lnTo>
                    <a:pt x="261937" y="445690"/>
                  </a:lnTo>
                  <a:lnTo>
                    <a:pt x="314324" y="374252"/>
                  </a:lnTo>
                  <a:lnTo>
                    <a:pt x="342899" y="336152"/>
                  </a:lnTo>
                  <a:cubicBezTo>
                    <a:pt x="335255" y="292363"/>
                    <a:pt x="305163" y="251426"/>
                    <a:pt x="319966" y="204785"/>
                  </a:cubicBezTo>
                  <a:cubicBezTo>
                    <a:pt x="431217" y="141294"/>
                    <a:pt x="412275" y="137708"/>
                    <a:pt x="438228" y="74216"/>
                  </a:cubicBezTo>
                  <a:cubicBezTo>
                    <a:pt x="385086" y="36512"/>
                    <a:pt x="374104" y="0"/>
                    <a:pt x="261937" y="11111"/>
                  </a:cubicBezTo>
                  <a:close/>
                </a:path>
              </a:pathLst>
            </a:custGeom>
            <a:solidFill>
              <a:schemeClr val="tx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Pct val="90000"/>
                <a:buFontTx/>
                <a:buNone/>
                <a:tabLst/>
              </a:pPr>
              <a:endParaRPr kumimoji="0" lang="en-GB" sz="1200" b="0" i="0" u="none" strike="noStrike" cap="none" normalizeH="0" baseline="0" dirty="0">
                <a:ln>
                  <a:noFill/>
                </a:ln>
                <a:solidFill>
                  <a:schemeClr val="folHlink"/>
                </a:solidFill>
                <a:effectLst/>
                <a:latin typeface="Arial" pitchFamily="34" charset="0"/>
                <a:cs typeface="Arial" pitchFamily="34" charset="0"/>
              </a:endParaRPr>
            </a:p>
          </p:txBody>
        </p:sp>
        <p:sp>
          <p:nvSpPr>
            <p:cNvPr id="90" name="Freeform 89"/>
            <p:cNvSpPr/>
            <p:nvPr/>
          </p:nvSpPr>
          <p:spPr bwMode="auto">
            <a:xfrm rot="335333">
              <a:off x="7074923" y="2040588"/>
              <a:ext cx="623175" cy="777228"/>
            </a:xfrm>
            <a:custGeom>
              <a:avLst/>
              <a:gdLst>
                <a:gd name="connsiteX0" fmla="*/ 173037 w 701675"/>
                <a:gd name="connsiteY0" fmla="*/ 7937 h 926305"/>
                <a:gd name="connsiteX1" fmla="*/ 39687 w 701675"/>
                <a:gd name="connsiteY1" fmla="*/ 93662 h 926305"/>
                <a:gd name="connsiteX2" fmla="*/ 58737 w 701675"/>
                <a:gd name="connsiteY2" fmla="*/ 379412 h 926305"/>
                <a:gd name="connsiteX3" fmla="*/ 20637 w 701675"/>
                <a:gd name="connsiteY3" fmla="*/ 488949 h 926305"/>
                <a:gd name="connsiteX4" fmla="*/ 182562 w 701675"/>
                <a:gd name="connsiteY4" fmla="*/ 860424 h 926305"/>
                <a:gd name="connsiteX5" fmla="*/ 630237 w 701675"/>
                <a:gd name="connsiteY5" fmla="*/ 884237 h 926305"/>
                <a:gd name="connsiteX6" fmla="*/ 611187 w 701675"/>
                <a:gd name="connsiteY6" fmla="*/ 812799 h 926305"/>
                <a:gd name="connsiteX7" fmla="*/ 463549 w 701675"/>
                <a:gd name="connsiteY7" fmla="*/ 436562 h 926305"/>
                <a:gd name="connsiteX8" fmla="*/ 344487 w 701675"/>
                <a:gd name="connsiteY8" fmla="*/ 169862 h 926305"/>
                <a:gd name="connsiteX9" fmla="*/ 258762 w 701675"/>
                <a:gd name="connsiteY9" fmla="*/ 46037 h 926305"/>
                <a:gd name="connsiteX10" fmla="*/ 173037 w 701675"/>
                <a:gd name="connsiteY10" fmla="*/ 7937 h 926305"/>
                <a:gd name="connsiteX0" fmla="*/ 158593 w 687231"/>
                <a:gd name="connsiteY0" fmla="*/ 7937 h 909835"/>
                <a:gd name="connsiteX1" fmla="*/ 25243 w 687231"/>
                <a:gd name="connsiteY1" fmla="*/ 93662 h 909835"/>
                <a:gd name="connsiteX2" fmla="*/ 44293 w 687231"/>
                <a:gd name="connsiteY2" fmla="*/ 379412 h 909835"/>
                <a:gd name="connsiteX3" fmla="*/ 20637 w 687231"/>
                <a:gd name="connsiteY3" fmla="*/ 587768 h 909835"/>
                <a:gd name="connsiteX4" fmla="*/ 168118 w 687231"/>
                <a:gd name="connsiteY4" fmla="*/ 860424 h 909835"/>
                <a:gd name="connsiteX5" fmla="*/ 615793 w 687231"/>
                <a:gd name="connsiteY5" fmla="*/ 884237 h 909835"/>
                <a:gd name="connsiteX6" fmla="*/ 596743 w 687231"/>
                <a:gd name="connsiteY6" fmla="*/ 812799 h 909835"/>
                <a:gd name="connsiteX7" fmla="*/ 449105 w 687231"/>
                <a:gd name="connsiteY7" fmla="*/ 436562 h 909835"/>
                <a:gd name="connsiteX8" fmla="*/ 330043 w 687231"/>
                <a:gd name="connsiteY8" fmla="*/ 169862 h 909835"/>
                <a:gd name="connsiteX9" fmla="*/ 244318 w 687231"/>
                <a:gd name="connsiteY9" fmla="*/ 46037 h 909835"/>
                <a:gd name="connsiteX10" fmla="*/ 158593 w 687231"/>
                <a:gd name="connsiteY10" fmla="*/ 7937 h 909835"/>
                <a:gd name="connsiteX0" fmla="*/ 152400 w 681038"/>
                <a:gd name="connsiteY0" fmla="*/ 7937 h 909835"/>
                <a:gd name="connsiteX1" fmla="*/ 19050 w 681038"/>
                <a:gd name="connsiteY1" fmla="*/ 93662 h 909835"/>
                <a:gd name="connsiteX2" fmla="*/ 38100 w 681038"/>
                <a:gd name="connsiteY2" fmla="*/ 379412 h 909835"/>
                <a:gd name="connsiteX3" fmla="*/ 14444 w 681038"/>
                <a:gd name="connsiteY3" fmla="*/ 587768 h 909835"/>
                <a:gd name="connsiteX4" fmla="*/ 161925 w 681038"/>
                <a:gd name="connsiteY4" fmla="*/ 860424 h 909835"/>
                <a:gd name="connsiteX5" fmla="*/ 609600 w 681038"/>
                <a:gd name="connsiteY5" fmla="*/ 884237 h 909835"/>
                <a:gd name="connsiteX6" fmla="*/ 590550 w 681038"/>
                <a:gd name="connsiteY6" fmla="*/ 812799 h 909835"/>
                <a:gd name="connsiteX7" fmla="*/ 442912 w 681038"/>
                <a:gd name="connsiteY7" fmla="*/ 436562 h 909835"/>
                <a:gd name="connsiteX8" fmla="*/ 323850 w 681038"/>
                <a:gd name="connsiteY8" fmla="*/ 169862 h 909835"/>
                <a:gd name="connsiteX9" fmla="*/ 238125 w 681038"/>
                <a:gd name="connsiteY9" fmla="*/ 46037 h 909835"/>
                <a:gd name="connsiteX10" fmla="*/ 152400 w 681038"/>
                <a:gd name="connsiteY10" fmla="*/ 7937 h 909835"/>
                <a:gd name="connsiteX0" fmla="*/ 154035 w 682673"/>
                <a:gd name="connsiteY0" fmla="*/ 7937 h 909835"/>
                <a:gd name="connsiteX1" fmla="*/ 20685 w 682673"/>
                <a:gd name="connsiteY1" fmla="*/ 93662 h 909835"/>
                <a:gd name="connsiteX2" fmla="*/ 29918 w 682673"/>
                <a:gd name="connsiteY2" fmla="*/ 327871 h 909835"/>
                <a:gd name="connsiteX3" fmla="*/ 16079 w 682673"/>
                <a:gd name="connsiteY3" fmla="*/ 587768 h 909835"/>
                <a:gd name="connsiteX4" fmla="*/ 163560 w 682673"/>
                <a:gd name="connsiteY4" fmla="*/ 860424 h 909835"/>
                <a:gd name="connsiteX5" fmla="*/ 611235 w 682673"/>
                <a:gd name="connsiteY5" fmla="*/ 884237 h 909835"/>
                <a:gd name="connsiteX6" fmla="*/ 592185 w 682673"/>
                <a:gd name="connsiteY6" fmla="*/ 812799 h 909835"/>
                <a:gd name="connsiteX7" fmla="*/ 444547 w 682673"/>
                <a:gd name="connsiteY7" fmla="*/ 436562 h 909835"/>
                <a:gd name="connsiteX8" fmla="*/ 325485 w 682673"/>
                <a:gd name="connsiteY8" fmla="*/ 169862 h 909835"/>
                <a:gd name="connsiteX9" fmla="*/ 239760 w 682673"/>
                <a:gd name="connsiteY9" fmla="*/ 46037 h 909835"/>
                <a:gd name="connsiteX10" fmla="*/ 154035 w 682673"/>
                <a:gd name="connsiteY10" fmla="*/ 7937 h 909835"/>
                <a:gd name="connsiteX0" fmla="*/ 154036 w 682674"/>
                <a:gd name="connsiteY0" fmla="*/ 7937 h 892175"/>
                <a:gd name="connsiteX1" fmla="*/ 20686 w 682674"/>
                <a:gd name="connsiteY1" fmla="*/ 93662 h 892175"/>
                <a:gd name="connsiteX2" fmla="*/ 29919 w 682674"/>
                <a:gd name="connsiteY2" fmla="*/ 327871 h 892175"/>
                <a:gd name="connsiteX3" fmla="*/ 24273 w 682674"/>
                <a:gd name="connsiteY3" fmla="*/ 729911 h 892175"/>
                <a:gd name="connsiteX4" fmla="*/ 163561 w 682674"/>
                <a:gd name="connsiteY4" fmla="*/ 860424 h 892175"/>
                <a:gd name="connsiteX5" fmla="*/ 611236 w 682674"/>
                <a:gd name="connsiteY5" fmla="*/ 884237 h 892175"/>
                <a:gd name="connsiteX6" fmla="*/ 592186 w 682674"/>
                <a:gd name="connsiteY6" fmla="*/ 812799 h 892175"/>
                <a:gd name="connsiteX7" fmla="*/ 444548 w 682674"/>
                <a:gd name="connsiteY7" fmla="*/ 436562 h 892175"/>
                <a:gd name="connsiteX8" fmla="*/ 325486 w 682674"/>
                <a:gd name="connsiteY8" fmla="*/ 169862 h 892175"/>
                <a:gd name="connsiteX9" fmla="*/ 239761 w 682674"/>
                <a:gd name="connsiteY9" fmla="*/ 46037 h 892175"/>
                <a:gd name="connsiteX10" fmla="*/ 154036 w 682674"/>
                <a:gd name="connsiteY10" fmla="*/ 7937 h 892175"/>
                <a:gd name="connsiteX0" fmla="*/ 154036 w 682674"/>
                <a:gd name="connsiteY0" fmla="*/ 7937 h 892845"/>
                <a:gd name="connsiteX1" fmla="*/ 20686 w 682674"/>
                <a:gd name="connsiteY1" fmla="*/ 93662 h 892845"/>
                <a:gd name="connsiteX2" fmla="*/ 29919 w 682674"/>
                <a:gd name="connsiteY2" fmla="*/ 327871 h 892845"/>
                <a:gd name="connsiteX3" fmla="*/ 26057 w 682674"/>
                <a:gd name="connsiteY3" fmla="*/ 689711 h 892845"/>
                <a:gd name="connsiteX4" fmla="*/ 163561 w 682674"/>
                <a:gd name="connsiteY4" fmla="*/ 860424 h 892845"/>
                <a:gd name="connsiteX5" fmla="*/ 611236 w 682674"/>
                <a:gd name="connsiteY5" fmla="*/ 884237 h 892845"/>
                <a:gd name="connsiteX6" fmla="*/ 592186 w 682674"/>
                <a:gd name="connsiteY6" fmla="*/ 812799 h 892845"/>
                <a:gd name="connsiteX7" fmla="*/ 444548 w 682674"/>
                <a:gd name="connsiteY7" fmla="*/ 436562 h 892845"/>
                <a:gd name="connsiteX8" fmla="*/ 325486 w 682674"/>
                <a:gd name="connsiteY8" fmla="*/ 169862 h 892845"/>
                <a:gd name="connsiteX9" fmla="*/ 239761 w 682674"/>
                <a:gd name="connsiteY9" fmla="*/ 46037 h 892845"/>
                <a:gd name="connsiteX10" fmla="*/ 154036 w 682674"/>
                <a:gd name="connsiteY10" fmla="*/ 7937 h 892845"/>
                <a:gd name="connsiteX0" fmla="*/ 154036 w 682674"/>
                <a:gd name="connsiteY0" fmla="*/ 7937 h 898601"/>
                <a:gd name="connsiteX1" fmla="*/ 20686 w 682674"/>
                <a:gd name="connsiteY1" fmla="*/ 93662 h 898601"/>
                <a:gd name="connsiteX2" fmla="*/ 29919 w 682674"/>
                <a:gd name="connsiteY2" fmla="*/ 327871 h 898601"/>
                <a:gd name="connsiteX3" fmla="*/ 28398 w 682674"/>
                <a:gd name="connsiteY3" fmla="*/ 655174 h 898601"/>
                <a:gd name="connsiteX4" fmla="*/ 163561 w 682674"/>
                <a:gd name="connsiteY4" fmla="*/ 860424 h 898601"/>
                <a:gd name="connsiteX5" fmla="*/ 611236 w 682674"/>
                <a:gd name="connsiteY5" fmla="*/ 884237 h 898601"/>
                <a:gd name="connsiteX6" fmla="*/ 592186 w 682674"/>
                <a:gd name="connsiteY6" fmla="*/ 812799 h 898601"/>
                <a:gd name="connsiteX7" fmla="*/ 444548 w 682674"/>
                <a:gd name="connsiteY7" fmla="*/ 436562 h 898601"/>
                <a:gd name="connsiteX8" fmla="*/ 325486 w 682674"/>
                <a:gd name="connsiteY8" fmla="*/ 169862 h 898601"/>
                <a:gd name="connsiteX9" fmla="*/ 239761 w 682674"/>
                <a:gd name="connsiteY9" fmla="*/ 46037 h 898601"/>
                <a:gd name="connsiteX10" fmla="*/ 154036 w 682674"/>
                <a:gd name="connsiteY10" fmla="*/ 7937 h 898601"/>
                <a:gd name="connsiteX0" fmla="*/ 154036 w 682674"/>
                <a:gd name="connsiteY0" fmla="*/ 7937 h 898693"/>
                <a:gd name="connsiteX1" fmla="*/ 20686 w 682674"/>
                <a:gd name="connsiteY1" fmla="*/ 93662 h 898693"/>
                <a:gd name="connsiteX2" fmla="*/ 29919 w 682674"/>
                <a:gd name="connsiteY2" fmla="*/ 327871 h 898693"/>
                <a:gd name="connsiteX3" fmla="*/ 34062 w 682674"/>
                <a:gd name="connsiteY3" fmla="*/ 654620 h 898693"/>
                <a:gd name="connsiteX4" fmla="*/ 163561 w 682674"/>
                <a:gd name="connsiteY4" fmla="*/ 860424 h 898693"/>
                <a:gd name="connsiteX5" fmla="*/ 611236 w 682674"/>
                <a:gd name="connsiteY5" fmla="*/ 884237 h 898693"/>
                <a:gd name="connsiteX6" fmla="*/ 592186 w 682674"/>
                <a:gd name="connsiteY6" fmla="*/ 812799 h 898693"/>
                <a:gd name="connsiteX7" fmla="*/ 444548 w 682674"/>
                <a:gd name="connsiteY7" fmla="*/ 436562 h 898693"/>
                <a:gd name="connsiteX8" fmla="*/ 325486 w 682674"/>
                <a:gd name="connsiteY8" fmla="*/ 169862 h 898693"/>
                <a:gd name="connsiteX9" fmla="*/ 239761 w 682674"/>
                <a:gd name="connsiteY9" fmla="*/ 46037 h 898693"/>
                <a:gd name="connsiteX10" fmla="*/ 154036 w 682674"/>
                <a:gd name="connsiteY10" fmla="*/ 7937 h 898693"/>
                <a:gd name="connsiteX0" fmla="*/ 154036 w 682674"/>
                <a:gd name="connsiteY0" fmla="*/ 7937 h 895584"/>
                <a:gd name="connsiteX1" fmla="*/ 20686 w 682674"/>
                <a:gd name="connsiteY1" fmla="*/ 93662 h 895584"/>
                <a:gd name="connsiteX2" fmla="*/ 29919 w 682674"/>
                <a:gd name="connsiteY2" fmla="*/ 327871 h 895584"/>
                <a:gd name="connsiteX3" fmla="*/ 18734 w 682674"/>
                <a:gd name="connsiteY3" fmla="*/ 673274 h 895584"/>
                <a:gd name="connsiteX4" fmla="*/ 163561 w 682674"/>
                <a:gd name="connsiteY4" fmla="*/ 860424 h 895584"/>
                <a:gd name="connsiteX5" fmla="*/ 611236 w 682674"/>
                <a:gd name="connsiteY5" fmla="*/ 884237 h 895584"/>
                <a:gd name="connsiteX6" fmla="*/ 592186 w 682674"/>
                <a:gd name="connsiteY6" fmla="*/ 812799 h 895584"/>
                <a:gd name="connsiteX7" fmla="*/ 444548 w 682674"/>
                <a:gd name="connsiteY7" fmla="*/ 436562 h 895584"/>
                <a:gd name="connsiteX8" fmla="*/ 325486 w 682674"/>
                <a:gd name="connsiteY8" fmla="*/ 169862 h 895584"/>
                <a:gd name="connsiteX9" fmla="*/ 239761 w 682674"/>
                <a:gd name="connsiteY9" fmla="*/ 46037 h 895584"/>
                <a:gd name="connsiteX10" fmla="*/ 154036 w 682674"/>
                <a:gd name="connsiteY10" fmla="*/ 7937 h 895584"/>
                <a:gd name="connsiteX0" fmla="*/ 154036 w 682674"/>
                <a:gd name="connsiteY0" fmla="*/ 7937 h 895584"/>
                <a:gd name="connsiteX1" fmla="*/ 20686 w 682674"/>
                <a:gd name="connsiteY1" fmla="*/ 93662 h 895584"/>
                <a:gd name="connsiteX2" fmla="*/ 29919 w 682674"/>
                <a:gd name="connsiteY2" fmla="*/ 327871 h 895584"/>
                <a:gd name="connsiteX3" fmla="*/ 18734 w 682674"/>
                <a:gd name="connsiteY3" fmla="*/ 673274 h 895584"/>
                <a:gd name="connsiteX4" fmla="*/ 163561 w 682674"/>
                <a:gd name="connsiteY4" fmla="*/ 860424 h 895584"/>
                <a:gd name="connsiteX5" fmla="*/ 611236 w 682674"/>
                <a:gd name="connsiteY5" fmla="*/ 884237 h 895584"/>
                <a:gd name="connsiteX6" fmla="*/ 592186 w 682674"/>
                <a:gd name="connsiteY6" fmla="*/ 812799 h 895584"/>
                <a:gd name="connsiteX7" fmla="*/ 444548 w 682674"/>
                <a:gd name="connsiteY7" fmla="*/ 436562 h 895584"/>
                <a:gd name="connsiteX8" fmla="*/ 325486 w 682674"/>
                <a:gd name="connsiteY8" fmla="*/ 169862 h 895584"/>
                <a:gd name="connsiteX9" fmla="*/ 239761 w 682674"/>
                <a:gd name="connsiteY9" fmla="*/ 46037 h 895584"/>
                <a:gd name="connsiteX10" fmla="*/ 154036 w 682674"/>
                <a:gd name="connsiteY10" fmla="*/ 7937 h 895584"/>
                <a:gd name="connsiteX0" fmla="*/ 154036 w 682674"/>
                <a:gd name="connsiteY0" fmla="*/ 7937 h 895584"/>
                <a:gd name="connsiteX1" fmla="*/ 20686 w 682674"/>
                <a:gd name="connsiteY1" fmla="*/ 93662 h 895584"/>
                <a:gd name="connsiteX2" fmla="*/ 29919 w 682674"/>
                <a:gd name="connsiteY2" fmla="*/ 327871 h 895584"/>
                <a:gd name="connsiteX3" fmla="*/ 18734 w 682674"/>
                <a:gd name="connsiteY3" fmla="*/ 673274 h 895584"/>
                <a:gd name="connsiteX4" fmla="*/ 163561 w 682674"/>
                <a:gd name="connsiteY4" fmla="*/ 860424 h 895584"/>
                <a:gd name="connsiteX5" fmla="*/ 611236 w 682674"/>
                <a:gd name="connsiteY5" fmla="*/ 884237 h 895584"/>
                <a:gd name="connsiteX6" fmla="*/ 592186 w 682674"/>
                <a:gd name="connsiteY6" fmla="*/ 812799 h 895584"/>
                <a:gd name="connsiteX7" fmla="*/ 444548 w 682674"/>
                <a:gd name="connsiteY7" fmla="*/ 436562 h 895584"/>
                <a:gd name="connsiteX8" fmla="*/ 325486 w 682674"/>
                <a:gd name="connsiteY8" fmla="*/ 169862 h 895584"/>
                <a:gd name="connsiteX9" fmla="*/ 239761 w 682674"/>
                <a:gd name="connsiteY9" fmla="*/ 46037 h 895584"/>
                <a:gd name="connsiteX10" fmla="*/ 154036 w 682674"/>
                <a:gd name="connsiteY10" fmla="*/ 7937 h 895584"/>
                <a:gd name="connsiteX0" fmla="*/ 154036 w 682674"/>
                <a:gd name="connsiteY0" fmla="*/ 7937 h 895584"/>
                <a:gd name="connsiteX1" fmla="*/ 20686 w 682674"/>
                <a:gd name="connsiteY1" fmla="*/ 93662 h 895584"/>
                <a:gd name="connsiteX2" fmla="*/ 29919 w 682674"/>
                <a:gd name="connsiteY2" fmla="*/ 327871 h 895584"/>
                <a:gd name="connsiteX3" fmla="*/ 18734 w 682674"/>
                <a:gd name="connsiteY3" fmla="*/ 673274 h 895584"/>
                <a:gd name="connsiteX4" fmla="*/ 163561 w 682674"/>
                <a:gd name="connsiteY4" fmla="*/ 860424 h 895584"/>
                <a:gd name="connsiteX5" fmla="*/ 611236 w 682674"/>
                <a:gd name="connsiteY5" fmla="*/ 884237 h 895584"/>
                <a:gd name="connsiteX6" fmla="*/ 592186 w 682674"/>
                <a:gd name="connsiteY6" fmla="*/ 812799 h 895584"/>
                <a:gd name="connsiteX7" fmla="*/ 376423 w 682674"/>
                <a:gd name="connsiteY7" fmla="*/ 519466 h 895584"/>
                <a:gd name="connsiteX8" fmla="*/ 325486 w 682674"/>
                <a:gd name="connsiteY8" fmla="*/ 169862 h 895584"/>
                <a:gd name="connsiteX9" fmla="*/ 239761 w 682674"/>
                <a:gd name="connsiteY9" fmla="*/ 46037 h 895584"/>
                <a:gd name="connsiteX10" fmla="*/ 154036 w 682674"/>
                <a:gd name="connsiteY10" fmla="*/ 7937 h 895584"/>
                <a:gd name="connsiteX0" fmla="*/ 158156 w 686794"/>
                <a:gd name="connsiteY0" fmla="*/ 7937 h 895584"/>
                <a:gd name="connsiteX1" fmla="*/ 24806 w 686794"/>
                <a:gd name="connsiteY1" fmla="*/ 93662 h 895584"/>
                <a:gd name="connsiteX2" fmla="*/ 9319 w 686794"/>
                <a:gd name="connsiteY2" fmla="*/ 449221 h 895584"/>
                <a:gd name="connsiteX3" fmla="*/ 22854 w 686794"/>
                <a:gd name="connsiteY3" fmla="*/ 673274 h 895584"/>
                <a:gd name="connsiteX4" fmla="*/ 167681 w 686794"/>
                <a:gd name="connsiteY4" fmla="*/ 860424 h 895584"/>
                <a:gd name="connsiteX5" fmla="*/ 615356 w 686794"/>
                <a:gd name="connsiteY5" fmla="*/ 884237 h 895584"/>
                <a:gd name="connsiteX6" fmla="*/ 596306 w 686794"/>
                <a:gd name="connsiteY6" fmla="*/ 812799 h 895584"/>
                <a:gd name="connsiteX7" fmla="*/ 380543 w 686794"/>
                <a:gd name="connsiteY7" fmla="*/ 519466 h 895584"/>
                <a:gd name="connsiteX8" fmla="*/ 329606 w 686794"/>
                <a:gd name="connsiteY8" fmla="*/ 169862 h 895584"/>
                <a:gd name="connsiteX9" fmla="*/ 243881 w 686794"/>
                <a:gd name="connsiteY9" fmla="*/ 46037 h 895584"/>
                <a:gd name="connsiteX10" fmla="*/ 158156 w 686794"/>
                <a:gd name="connsiteY10" fmla="*/ 7937 h 895584"/>
                <a:gd name="connsiteX0" fmla="*/ 158156 w 686794"/>
                <a:gd name="connsiteY0" fmla="*/ 7937 h 895584"/>
                <a:gd name="connsiteX1" fmla="*/ 24806 w 686794"/>
                <a:gd name="connsiteY1" fmla="*/ 93662 h 895584"/>
                <a:gd name="connsiteX2" fmla="*/ 9319 w 686794"/>
                <a:gd name="connsiteY2" fmla="*/ 449221 h 895584"/>
                <a:gd name="connsiteX3" fmla="*/ 22854 w 686794"/>
                <a:gd name="connsiteY3" fmla="*/ 673274 h 895584"/>
                <a:gd name="connsiteX4" fmla="*/ 167681 w 686794"/>
                <a:gd name="connsiteY4" fmla="*/ 860424 h 895584"/>
                <a:gd name="connsiteX5" fmla="*/ 615356 w 686794"/>
                <a:gd name="connsiteY5" fmla="*/ 884237 h 895584"/>
                <a:gd name="connsiteX6" fmla="*/ 596306 w 686794"/>
                <a:gd name="connsiteY6" fmla="*/ 812799 h 895584"/>
                <a:gd name="connsiteX7" fmla="*/ 433402 w 686794"/>
                <a:gd name="connsiteY7" fmla="*/ 514292 h 895584"/>
                <a:gd name="connsiteX8" fmla="*/ 329606 w 686794"/>
                <a:gd name="connsiteY8" fmla="*/ 169862 h 895584"/>
                <a:gd name="connsiteX9" fmla="*/ 243881 w 686794"/>
                <a:gd name="connsiteY9" fmla="*/ 46037 h 895584"/>
                <a:gd name="connsiteX10" fmla="*/ 158156 w 686794"/>
                <a:gd name="connsiteY10" fmla="*/ 7937 h 895584"/>
                <a:gd name="connsiteX0" fmla="*/ 158156 w 686794"/>
                <a:gd name="connsiteY0" fmla="*/ 7937 h 895584"/>
                <a:gd name="connsiteX1" fmla="*/ 24806 w 686794"/>
                <a:gd name="connsiteY1" fmla="*/ 93662 h 895584"/>
                <a:gd name="connsiteX2" fmla="*/ 9319 w 686794"/>
                <a:gd name="connsiteY2" fmla="*/ 449221 h 895584"/>
                <a:gd name="connsiteX3" fmla="*/ 22854 w 686794"/>
                <a:gd name="connsiteY3" fmla="*/ 673274 h 895584"/>
                <a:gd name="connsiteX4" fmla="*/ 167681 w 686794"/>
                <a:gd name="connsiteY4" fmla="*/ 860424 h 895584"/>
                <a:gd name="connsiteX5" fmla="*/ 615356 w 686794"/>
                <a:gd name="connsiteY5" fmla="*/ 884237 h 895584"/>
                <a:gd name="connsiteX6" fmla="*/ 596306 w 686794"/>
                <a:gd name="connsiteY6" fmla="*/ 812799 h 895584"/>
                <a:gd name="connsiteX7" fmla="*/ 433402 w 686794"/>
                <a:gd name="connsiteY7" fmla="*/ 514292 h 895584"/>
                <a:gd name="connsiteX8" fmla="*/ 329606 w 686794"/>
                <a:gd name="connsiteY8" fmla="*/ 169862 h 895584"/>
                <a:gd name="connsiteX9" fmla="*/ 243881 w 686794"/>
                <a:gd name="connsiteY9" fmla="*/ 46037 h 895584"/>
                <a:gd name="connsiteX10" fmla="*/ 158156 w 686794"/>
                <a:gd name="connsiteY10" fmla="*/ 7937 h 895584"/>
                <a:gd name="connsiteX0" fmla="*/ 158156 w 713727"/>
                <a:gd name="connsiteY0" fmla="*/ 7937 h 892763"/>
                <a:gd name="connsiteX1" fmla="*/ 24806 w 713727"/>
                <a:gd name="connsiteY1" fmla="*/ 93662 h 892763"/>
                <a:gd name="connsiteX2" fmla="*/ 9319 w 713727"/>
                <a:gd name="connsiteY2" fmla="*/ 449221 h 892763"/>
                <a:gd name="connsiteX3" fmla="*/ 22854 w 713727"/>
                <a:gd name="connsiteY3" fmla="*/ 673274 h 892763"/>
                <a:gd name="connsiteX4" fmla="*/ 167681 w 713727"/>
                <a:gd name="connsiteY4" fmla="*/ 860424 h 892763"/>
                <a:gd name="connsiteX5" fmla="*/ 642289 w 713727"/>
                <a:gd name="connsiteY5" fmla="*/ 867306 h 892763"/>
                <a:gd name="connsiteX6" fmla="*/ 596306 w 713727"/>
                <a:gd name="connsiteY6" fmla="*/ 812799 h 892763"/>
                <a:gd name="connsiteX7" fmla="*/ 433402 w 713727"/>
                <a:gd name="connsiteY7" fmla="*/ 514292 h 892763"/>
                <a:gd name="connsiteX8" fmla="*/ 329606 w 713727"/>
                <a:gd name="connsiteY8" fmla="*/ 169862 h 892763"/>
                <a:gd name="connsiteX9" fmla="*/ 243881 w 713727"/>
                <a:gd name="connsiteY9" fmla="*/ 46037 h 892763"/>
                <a:gd name="connsiteX10" fmla="*/ 158156 w 713727"/>
                <a:gd name="connsiteY10" fmla="*/ 7937 h 892763"/>
                <a:gd name="connsiteX0" fmla="*/ 158156 w 707970"/>
                <a:gd name="connsiteY0" fmla="*/ 7937 h 892763"/>
                <a:gd name="connsiteX1" fmla="*/ 24806 w 707970"/>
                <a:gd name="connsiteY1" fmla="*/ 93662 h 892763"/>
                <a:gd name="connsiteX2" fmla="*/ 9319 w 707970"/>
                <a:gd name="connsiteY2" fmla="*/ 449221 h 892763"/>
                <a:gd name="connsiteX3" fmla="*/ 22854 w 707970"/>
                <a:gd name="connsiteY3" fmla="*/ 673274 h 892763"/>
                <a:gd name="connsiteX4" fmla="*/ 167681 w 707970"/>
                <a:gd name="connsiteY4" fmla="*/ 860424 h 892763"/>
                <a:gd name="connsiteX5" fmla="*/ 642289 w 707970"/>
                <a:gd name="connsiteY5" fmla="*/ 867306 h 892763"/>
                <a:gd name="connsiteX6" fmla="*/ 561770 w 707970"/>
                <a:gd name="connsiteY6" fmla="*/ 810461 h 892763"/>
                <a:gd name="connsiteX7" fmla="*/ 433402 w 707970"/>
                <a:gd name="connsiteY7" fmla="*/ 514292 h 892763"/>
                <a:gd name="connsiteX8" fmla="*/ 329606 w 707970"/>
                <a:gd name="connsiteY8" fmla="*/ 169862 h 892763"/>
                <a:gd name="connsiteX9" fmla="*/ 243881 w 707970"/>
                <a:gd name="connsiteY9" fmla="*/ 46037 h 892763"/>
                <a:gd name="connsiteX10" fmla="*/ 158156 w 707970"/>
                <a:gd name="connsiteY10" fmla="*/ 7937 h 892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07970" h="892763">
                  <a:moveTo>
                    <a:pt x="158156" y="7937"/>
                  </a:moveTo>
                  <a:cubicBezTo>
                    <a:pt x="121644" y="15874"/>
                    <a:pt x="49612" y="20115"/>
                    <a:pt x="24806" y="93662"/>
                  </a:cubicBezTo>
                  <a:cubicBezTo>
                    <a:pt x="0" y="167209"/>
                    <a:pt x="9644" y="352619"/>
                    <a:pt x="9319" y="449221"/>
                  </a:cubicBezTo>
                  <a:cubicBezTo>
                    <a:pt x="8994" y="545823"/>
                    <a:pt x="29134" y="507441"/>
                    <a:pt x="22854" y="673274"/>
                  </a:cubicBezTo>
                  <a:cubicBezTo>
                    <a:pt x="43491" y="753443"/>
                    <a:pt x="64442" y="828085"/>
                    <a:pt x="167681" y="860424"/>
                  </a:cubicBezTo>
                  <a:cubicBezTo>
                    <a:pt x="270920" y="892763"/>
                    <a:pt x="576608" y="875633"/>
                    <a:pt x="642289" y="867306"/>
                  </a:cubicBezTo>
                  <a:cubicBezTo>
                    <a:pt x="707970" y="858979"/>
                    <a:pt x="592096" y="872119"/>
                    <a:pt x="561770" y="810461"/>
                  </a:cubicBezTo>
                  <a:cubicBezTo>
                    <a:pt x="505344" y="774231"/>
                    <a:pt x="472096" y="621058"/>
                    <a:pt x="433402" y="514292"/>
                  </a:cubicBezTo>
                  <a:cubicBezTo>
                    <a:pt x="394708" y="407526"/>
                    <a:pt x="361193" y="247905"/>
                    <a:pt x="329606" y="169862"/>
                  </a:cubicBezTo>
                  <a:cubicBezTo>
                    <a:pt x="298019" y="91820"/>
                    <a:pt x="270869" y="71437"/>
                    <a:pt x="243881" y="46037"/>
                  </a:cubicBezTo>
                  <a:cubicBezTo>
                    <a:pt x="216894" y="20637"/>
                    <a:pt x="194668" y="0"/>
                    <a:pt x="158156" y="7937"/>
                  </a:cubicBezTo>
                  <a:close/>
                </a:path>
              </a:pathLst>
            </a:custGeom>
            <a:solidFill>
              <a:schemeClr val="tx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Pct val="90000"/>
                <a:buFontTx/>
                <a:buNone/>
                <a:tabLst/>
              </a:pPr>
              <a:endParaRPr kumimoji="0" lang="en-GB" sz="1200" b="0" i="0" u="none" strike="noStrike" cap="none" normalizeH="0" baseline="0" dirty="0">
                <a:ln>
                  <a:noFill/>
                </a:ln>
                <a:solidFill>
                  <a:schemeClr val="folHlink"/>
                </a:solidFill>
                <a:effectLst/>
                <a:latin typeface="Arial" pitchFamily="34" charset="0"/>
                <a:cs typeface="Arial" pitchFamily="34" charset="0"/>
              </a:endParaRPr>
            </a:p>
          </p:txBody>
        </p:sp>
        <p:sp>
          <p:nvSpPr>
            <p:cNvPr id="91" name="Freeform 90"/>
            <p:cNvSpPr/>
            <p:nvPr/>
          </p:nvSpPr>
          <p:spPr bwMode="ltGray">
            <a:xfrm>
              <a:off x="7166165" y="3483386"/>
              <a:ext cx="245156" cy="351170"/>
            </a:xfrm>
            <a:custGeom>
              <a:avLst/>
              <a:gdLst>
                <a:gd name="connsiteX0" fmla="*/ 109008 w 195791"/>
                <a:gd name="connsiteY0" fmla="*/ 7408 h 280458"/>
                <a:gd name="connsiteX1" fmla="*/ 7408 w 195791"/>
                <a:gd name="connsiteY1" fmla="*/ 45508 h 280458"/>
                <a:gd name="connsiteX2" fmla="*/ 64558 w 195791"/>
                <a:gd name="connsiteY2" fmla="*/ 134408 h 280458"/>
                <a:gd name="connsiteX3" fmla="*/ 89958 w 195791"/>
                <a:gd name="connsiteY3" fmla="*/ 204258 h 280458"/>
                <a:gd name="connsiteX4" fmla="*/ 185208 w 195791"/>
                <a:gd name="connsiteY4" fmla="*/ 274108 h 280458"/>
                <a:gd name="connsiteX5" fmla="*/ 153458 w 195791"/>
                <a:gd name="connsiteY5" fmla="*/ 166158 h 280458"/>
                <a:gd name="connsiteX6" fmla="*/ 172508 w 195791"/>
                <a:gd name="connsiteY6" fmla="*/ 89958 h 280458"/>
                <a:gd name="connsiteX7" fmla="*/ 109008 w 195791"/>
                <a:gd name="connsiteY7" fmla="*/ 7408 h 280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791" h="280458">
                  <a:moveTo>
                    <a:pt x="109008" y="7408"/>
                  </a:moveTo>
                  <a:cubicBezTo>
                    <a:pt x="81491" y="0"/>
                    <a:pt x="14816" y="24341"/>
                    <a:pt x="7408" y="45508"/>
                  </a:cubicBezTo>
                  <a:cubicBezTo>
                    <a:pt x="0" y="66675"/>
                    <a:pt x="50800" y="107950"/>
                    <a:pt x="64558" y="134408"/>
                  </a:cubicBezTo>
                  <a:cubicBezTo>
                    <a:pt x="78316" y="160866"/>
                    <a:pt x="69850" y="180975"/>
                    <a:pt x="89958" y="204258"/>
                  </a:cubicBezTo>
                  <a:cubicBezTo>
                    <a:pt x="110066" y="227541"/>
                    <a:pt x="174625" y="280458"/>
                    <a:pt x="185208" y="274108"/>
                  </a:cubicBezTo>
                  <a:cubicBezTo>
                    <a:pt x="195791" y="267758"/>
                    <a:pt x="155575" y="196850"/>
                    <a:pt x="153458" y="166158"/>
                  </a:cubicBezTo>
                  <a:cubicBezTo>
                    <a:pt x="151341" y="135466"/>
                    <a:pt x="182033" y="117475"/>
                    <a:pt x="172508" y="89958"/>
                  </a:cubicBezTo>
                  <a:cubicBezTo>
                    <a:pt x="162983" y="62441"/>
                    <a:pt x="136525" y="14816"/>
                    <a:pt x="109008" y="7408"/>
                  </a:cubicBezTo>
                  <a:close/>
                </a:path>
              </a:pathLst>
            </a:custGeom>
            <a:solidFill>
              <a:srgbClr val="968C6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bg1"/>
                </a:solidFill>
                <a:latin typeface="Arial" pitchFamily="34" charset="0"/>
                <a:cs typeface="Arial" pitchFamily="34" charset="0"/>
              </a:endParaRPr>
            </a:p>
          </p:txBody>
        </p:sp>
        <p:sp>
          <p:nvSpPr>
            <p:cNvPr id="93" name="Freeform 92"/>
            <p:cNvSpPr/>
            <p:nvPr/>
          </p:nvSpPr>
          <p:spPr>
            <a:xfrm>
              <a:off x="7184717" y="2727428"/>
              <a:ext cx="495325" cy="996474"/>
            </a:xfrm>
            <a:custGeom>
              <a:avLst/>
              <a:gdLst>
                <a:gd name="connsiteX0" fmla="*/ 271992 w 389467"/>
                <a:gd name="connsiteY0" fmla="*/ 209550 h 764117"/>
                <a:gd name="connsiteX1" fmla="*/ 233892 w 389467"/>
                <a:gd name="connsiteY1" fmla="*/ 355600 h 764117"/>
                <a:gd name="connsiteX2" fmla="*/ 17992 w 389467"/>
                <a:gd name="connsiteY2" fmla="*/ 552450 h 764117"/>
                <a:gd name="connsiteX3" fmla="*/ 125942 w 389467"/>
                <a:gd name="connsiteY3" fmla="*/ 647700 h 764117"/>
                <a:gd name="connsiteX4" fmla="*/ 164042 w 389467"/>
                <a:gd name="connsiteY4" fmla="*/ 762000 h 764117"/>
                <a:gd name="connsiteX5" fmla="*/ 246592 w 389467"/>
                <a:gd name="connsiteY5" fmla="*/ 635000 h 764117"/>
                <a:gd name="connsiteX6" fmla="*/ 367242 w 389467"/>
                <a:gd name="connsiteY6" fmla="*/ 488950 h 764117"/>
                <a:gd name="connsiteX7" fmla="*/ 379942 w 389467"/>
                <a:gd name="connsiteY7" fmla="*/ 222250 h 764117"/>
                <a:gd name="connsiteX8" fmla="*/ 367242 w 389467"/>
                <a:gd name="connsiteY8" fmla="*/ 38100 h 764117"/>
                <a:gd name="connsiteX9" fmla="*/ 278342 w 389467"/>
                <a:gd name="connsiteY9" fmla="*/ 0 h 764117"/>
                <a:gd name="connsiteX0" fmla="*/ 271992 w 389467"/>
                <a:gd name="connsiteY0" fmla="*/ 209550 h 776817"/>
                <a:gd name="connsiteX1" fmla="*/ 233892 w 389467"/>
                <a:gd name="connsiteY1" fmla="*/ 355600 h 776817"/>
                <a:gd name="connsiteX2" fmla="*/ 17992 w 389467"/>
                <a:gd name="connsiteY2" fmla="*/ 552450 h 776817"/>
                <a:gd name="connsiteX3" fmla="*/ 125942 w 389467"/>
                <a:gd name="connsiteY3" fmla="*/ 647700 h 776817"/>
                <a:gd name="connsiteX4" fmla="*/ 225954 w 389467"/>
                <a:gd name="connsiteY4" fmla="*/ 774700 h 776817"/>
                <a:gd name="connsiteX5" fmla="*/ 246592 w 389467"/>
                <a:gd name="connsiteY5" fmla="*/ 635000 h 776817"/>
                <a:gd name="connsiteX6" fmla="*/ 367242 w 389467"/>
                <a:gd name="connsiteY6" fmla="*/ 488950 h 776817"/>
                <a:gd name="connsiteX7" fmla="*/ 379942 w 389467"/>
                <a:gd name="connsiteY7" fmla="*/ 222250 h 776817"/>
                <a:gd name="connsiteX8" fmla="*/ 367242 w 389467"/>
                <a:gd name="connsiteY8" fmla="*/ 38100 h 776817"/>
                <a:gd name="connsiteX9" fmla="*/ 278342 w 389467"/>
                <a:gd name="connsiteY9" fmla="*/ 0 h 776817"/>
                <a:gd name="connsiteX0" fmla="*/ 271992 w 389467"/>
                <a:gd name="connsiteY0" fmla="*/ 209550 h 770467"/>
                <a:gd name="connsiteX1" fmla="*/ 233892 w 389467"/>
                <a:gd name="connsiteY1" fmla="*/ 355600 h 770467"/>
                <a:gd name="connsiteX2" fmla="*/ 17992 w 389467"/>
                <a:gd name="connsiteY2" fmla="*/ 552450 h 770467"/>
                <a:gd name="connsiteX3" fmla="*/ 125942 w 389467"/>
                <a:gd name="connsiteY3" fmla="*/ 647700 h 770467"/>
                <a:gd name="connsiteX4" fmla="*/ 197379 w 389467"/>
                <a:gd name="connsiteY4" fmla="*/ 768350 h 770467"/>
                <a:gd name="connsiteX5" fmla="*/ 246592 w 389467"/>
                <a:gd name="connsiteY5" fmla="*/ 635000 h 770467"/>
                <a:gd name="connsiteX6" fmla="*/ 367242 w 389467"/>
                <a:gd name="connsiteY6" fmla="*/ 488950 h 770467"/>
                <a:gd name="connsiteX7" fmla="*/ 379942 w 389467"/>
                <a:gd name="connsiteY7" fmla="*/ 222250 h 770467"/>
                <a:gd name="connsiteX8" fmla="*/ 367242 w 389467"/>
                <a:gd name="connsiteY8" fmla="*/ 38100 h 770467"/>
                <a:gd name="connsiteX9" fmla="*/ 278342 w 389467"/>
                <a:gd name="connsiteY9" fmla="*/ 0 h 770467"/>
                <a:gd name="connsiteX0" fmla="*/ 271992 w 395586"/>
                <a:gd name="connsiteY0" fmla="*/ 234907 h 795824"/>
                <a:gd name="connsiteX1" fmla="*/ 233892 w 395586"/>
                <a:gd name="connsiteY1" fmla="*/ 380957 h 795824"/>
                <a:gd name="connsiteX2" fmla="*/ 17992 w 395586"/>
                <a:gd name="connsiteY2" fmla="*/ 577807 h 795824"/>
                <a:gd name="connsiteX3" fmla="*/ 125942 w 395586"/>
                <a:gd name="connsiteY3" fmla="*/ 673057 h 795824"/>
                <a:gd name="connsiteX4" fmla="*/ 197379 w 395586"/>
                <a:gd name="connsiteY4" fmla="*/ 793707 h 795824"/>
                <a:gd name="connsiteX5" fmla="*/ 246592 w 395586"/>
                <a:gd name="connsiteY5" fmla="*/ 660357 h 795824"/>
                <a:gd name="connsiteX6" fmla="*/ 367242 w 395586"/>
                <a:gd name="connsiteY6" fmla="*/ 514307 h 795824"/>
                <a:gd name="connsiteX7" fmla="*/ 379942 w 395586"/>
                <a:gd name="connsiteY7" fmla="*/ 247607 h 795824"/>
                <a:gd name="connsiteX8" fmla="*/ 367242 w 395586"/>
                <a:gd name="connsiteY8" fmla="*/ 63457 h 795824"/>
                <a:gd name="connsiteX9" fmla="*/ 209879 w 395586"/>
                <a:gd name="connsiteY9" fmla="*/ 0 h 795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5586" h="795824">
                  <a:moveTo>
                    <a:pt x="271992" y="234907"/>
                  </a:moveTo>
                  <a:cubicBezTo>
                    <a:pt x="274108" y="279357"/>
                    <a:pt x="276225" y="323807"/>
                    <a:pt x="233892" y="380957"/>
                  </a:cubicBezTo>
                  <a:cubicBezTo>
                    <a:pt x="191559" y="438107"/>
                    <a:pt x="35984" y="529124"/>
                    <a:pt x="17992" y="577807"/>
                  </a:cubicBezTo>
                  <a:cubicBezTo>
                    <a:pt x="0" y="626490"/>
                    <a:pt x="96044" y="637074"/>
                    <a:pt x="125942" y="673057"/>
                  </a:cubicBezTo>
                  <a:cubicBezTo>
                    <a:pt x="155840" y="709040"/>
                    <a:pt x="177271" y="795824"/>
                    <a:pt x="197379" y="793707"/>
                  </a:cubicBezTo>
                  <a:cubicBezTo>
                    <a:pt x="217487" y="791590"/>
                    <a:pt x="218281" y="706924"/>
                    <a:pt x="246592" y="660357"/>
                  </a:cubicBezTo>
                  <a:cubicBezTo>
                    <a:pt x="274903" y="613790"/>
                    <a:pt x="345017" y="583098"/>
                    <a:pt x="367242" y="514307"/>
                  </a:cubicBezTo>
                  <a:cubicBezTo>
                    <a:pt x="389467" y="445516"/>
                    <a:pt x="379942" y="322749"/>
                    <a:pt x="379942" y="247607"/>
                  </a:cubicBezTo>
                  <a:cubicBezTo>
                    <a:pt x="379942" y="172465"/>
                    <a:pt x="395586" y="104725"/>
                    <a:pt x="367242" y="63457"/>
                  </a:cubicBezTo>
                  <a:cubicBezTo>
                    <a:pt x="338898" y="22189"/>
                    <a:pt x="245862" y="529"/>
                    <a:pt x="209879" y="0"/>
                  </a:cubicBezTo>
                </a:path>
              </a:pathLst>
            </a:custGeom>
            <a:solidFill>
              <a:schemeClr val="tx2"/>
            </a:solidFill>
            <a:ln>
              <a:noFill/>
            </a:ln>
          </p:spPr>
          <p:style>
            <a:lnRef idx="1">
              <a:schemeClr val="accent1"/>
            </a:lnRef>
            <a:fillRef idx="0">
              <a:schemeClr val="accent1"/>
            </a:fillRef>
            <a:effectRef idx="0">
              <a:schemeClr val="accent1"/>
            </a:effectRef>
            <a:fontRef idx="minor">
              <a:schemeClr val="tx1"/>
            </a:fontRef>
          </p:style>
          <p:txBody>
            <a:bodyPr rtlCol="0" anchor="ctr"/>
            <a:lstStyle/>
            <a:p>
              <a:endParaRPr lang="en-GB" sz="1200" dirty="0">
                <a:latin typeface="Arial" pitchFamily="34" charset="0"/>
                <a:cs typeface="Arial" pitchFamily="34" charset="0"/>
              </a:endParaRPr>
            </a:p>
          </p:txBody>
        </p:sp>
        <p:grpSp>
          <p:nvGrpSpPr>
            <p:cNvPr id="7" name="Group 115"/>
            <p:cNvGrpSpPr/>
            <p:nvPr/>
          </p:nvGrpSpPr>
          <p:grpSpPr>
            <a:xfrm>
              <a:off x="7821781" y="3605213"/>
              <a:ext cx="504825" cy="412216"/>
              <a:chOff x="7821781" y="3605213"/>
              <a:chExt cx="504825" cy="412216"/>
            </a:xfrm>
          </p:grpSpPr>
          <p:sp>
            <p:nvSpPr>
              <p:cNvPr id="92" name="Rectangle 91"/>
              <p:cNvSpPr/>
              <p:nvPr/>
            </p:nvSpPr>
            <p:spPr bwMode="ltGray">
              <a:xfrm>
                <a:off x="7919148" y="3659633"/>
                <a:ext cx="310090" cy="357796"/>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bg1"/>
                  </a:solidFill>
                  <a:latin typeface="Arial" pitchFamily="34" charset="0"/>
                  <a:cs typeface="Arial" pitchFamily="34" charset="0"/>
                </a:endParaRPr>
              </a:p>
            </p:txBody>
          </p:sp>
          <p:sp>
            <p:nvSpPr>
              <p:cNvPr id="115" name="Rectangle 114"/>
              <p:cNvSpPr/>
              <p:nvPr/>
            </p:nvSpPr>
            <p:spPr bwMode="ltGray">
              <a:xfrm>
                <a:off x="7821781" y="3605213"/>
                <a:ext cx="504825" cy="97631"/>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latin typeface="Georgia" pitchFamily="18" charset="0"/>
                </a:endParaRPr>
              </a:p>
            </p:txBody>
          </p:sp>
        </p:grpSp>
      </p:grpSp>
      <p:sp>
        <p:nvSpPr>
          <p:cNvPr id="44" name="Title 1"/>
          <p:cNvSpPr txBox="1">
            <a:spLocks/>
          </p:cNvSpPr>
          <p:nvPr/>
        </p:nvSpPr>
        <p:spPr>
          <a:xfrm>
            <a:off x="533400" y="688181"/>
            <a:ext cx="8077200" cy="738664"/>
          </a:xfrm>
          <a:prstGeom prst="rect">
            <a:avLst/>
          </a:prstGeom>
        </p:spPr>
        <p:txBody>
          <a:bodyPr vert="horz" lIns="0" tIns="0" rIns="0" bIns="0" rtlCol="0" anchor="t" anchorCtr="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1" u="none" strike="noStrike" kern="1200" cap="none" spc="0" normalizeH="0" baseline="0" noProof="0" dirty="0" smtClean="0">
                <a:ln>
                  <a:noFill/>
                </a:ln>
                <a:solidFill>
                  <a:schemeClr val="tx1"/>
                </a:solidFill>
                <a:effectLst/>
                <a:uLnTx/>
                <a:uFillTx/>
                <a:latin typeface="+mj-lt"/>
                <a:ea typeface="+mj-ea"/>
                <a:cs typeface="+mj-cs"/>
              </a:rPr>
              <a:t>Overview</a:t>
            </a:r>
            <a:br>
              <a:rPr kumimoji="0" lang="en-GB" sz="2400" b="1" i="1" u="none" strike="noStrike" kern="1200" cap="none" spc="0" normalizeH="0" baseline="0" noProof="0" dirty="0" smtClean="0">
                <a:ln>
                  <a:noFill/>
                </a:ln>
                <a:solidFill>
                  <a:schemeClr val="tx1"/>
                </a:solidFill>
                <a:effectLst/>
                <a:uLnTx/>
                <a:uFillTx/>
                <a:latin typeface="+mj-lt"/>
                <a:ea typeface="+mj-ea"/>
                <a:cs typeface="+mj-cs"/>
              </a:rPr>
            </a:br>
            <a:r>
              <a:rPr lang="en-GB" sz="2400" dirty="0" smtClean="0">
                <a:latin typeface="+mj-lt"/>
                <a:ea typeface="+mj-ea"/>
                <a:cs typeface="+mj-cs"/>
              </a:rPr>
              <a:t>Three levels of security in SAP</a:t>
            </a:r>
            <a:endParaRPr kumimoji="0" lang="en-GB" sz="2400" b="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ltGray">
          <a:xfrm>
            <a:off x="534664" y="2778123"/>
            <a:ext cx="6162097" cy="887210"/>
          </a:xfrm>
          <a:prstGeom prst="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lIns="45720" tIns="27432" rIns="45720" bIns="27432" rtlCol="0" anchor="ctr" anchorCtr="0"/>
          <a:lstStyle/>
          <a:p>
            <a:r>
              <a:rPr lang="fr-FR" sz="1400" b="1" dirty="0">
                <a:solidFill>
                  <a:schemeClr val="tx1"/>
                </a:solidFill>
                <a:latin typeface="Arial" pitchFamily="34" charset="0"/>
                <a:cs typeface="Arial" pitchFamily="34" charset="0"/>
              </a:rPr>
              <a:t>Transaction Code (t-code)</a:t>
            </a:r>
          </a:p>
          <a:p>
            <a:r>
              <a:rPr lang="en-US" sz="1200" dirty="0">
                <a:solidFill>
                  <a:schemeClr val="tx1"/>
                </a:solidFill>
                <a:latin typeface="Arial" pitchFamily="34" charset="0"/>
                <a:cs typeface="Arial" pitchFamily="34" charset="0"/>
              </a:rPr>
              <a:t>Provides access to specific functions within SAP </a:t>
            </a:r>
            <a:endParaRPr lang="fr-FR" sz="1200" dirty="0">
              <a:solidFill>
                <a:schemeClr val="tx1"/>
              </a:solidFill>
              <a:latin typeface="Arial" pitchFamily="34" charset="0"/>
              <a:cs typeface="Arial" pitchFamily="34" charset="0"/>
            </a:endParaRPr>
          </a:p>
        </p:txBody>
      </p:sp>
      <p:sp>
        <p:nvSpPr>
          <p:cNvPr id="8" name="Rectangle 7"/>
          <p:cNvSpPr/>
          <p:nvPr/>
        </p:nvSpPr>
        <p:spPr bwMode="ltGray">
          <a:xfrm>
            <a:off x="533400" y="3983590"/>
            <a:ext cx="6162098" cy="887210"/>
          </a:xfrm>
          <a:prstGeom prst="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lIns="45720" tIns="27432" rIns="45720" bIns="27432" rtlCol="0" anchor="ctr" anchorCtr="0"/>
          <a:lstStyle/>
          <a:p>
            <a:r>
              <a:rPr lang="fr-FR" sz="1400" b="1" dirty="0" smtClean="0">
                <a:solidFill>
                  <a:schemeClr val="tx1"/>
                </a:solidFill>
                <a:latin typeface="Arial" pitchFamily="34" charset="0"/>
                <a:cs typeface="Arial" pitchFamily="34" charset="0"/>
              </a:rPr>
              <a:t>Authorization </a:t>
            </a:r>
            <a:r>
              <a:rPr lang="fr-FR" sz="1400" b="1" dirty="0">
                <a:solidFill>
                  <a:schemeClr val="tx1"/>
                </a:solidFill>
                <a:latin typeface="Arial" pitchFamily="34" charset="0"/>
                <a:cs typeface="Arial" pitchFamily="34" charset="0"/>
              </a:rPr>
              <a:t>Object:</a:t>
            </a:r>
          </a:p>
          <a:p>
            <a:r>
              <a:rPr lang="en-US" sz="1200" dirty="0">
                <a:solidFill>
                  <a:schemeClr val="tx1"/>
                </a:solidFill>
                <a:latin typeface="Arial" pitchFamily="34" charset="0"/>
                <a:cs typeface="Arial" pitchFamily="34" charset="0"/>
              </a:rPr>
              <a:t>Template </a:t>
            </a:r>
            <a:r>
              <a:rPr lang="en-US" sz="1200" dirty="0" smtClean="0">
                <a:solidFill>
                  <a:schemeClr val="tx1"/>
                </a:solidFill>
                <a:latin typeface="Arial" pitchFamily="34" charset="0"/>
                <a:cs typeface="Arial" pitchFamily="34" charset="0"/>
              </a:rPr>
              <a:t>for </a:t>
            </a:r>
            <a:r>
              <a:rPr lang="en-US" sz="1200" dirty="0">
                <a:solidFill>
                  <a:schemeClr val="tx1"/>
                </a:solidFill>
                <a:latin typeface="Arial" pitchFamily="34" charset="0"/>
                <a:cs typeface="Arial" pitchFamily="34" charset="0"/>
              </a:rPr>
              <a:t>security that contains fields with blank values (uncut key</a:t>
            </a:r>
            <a:r>
              <a:rPr lang="en-US" sz="1200" dirty="0" smtClean="0">
                <a:solidFill>
                  <a:schemeClr val="tx1"/>
                </a:solidFill>
                <a:latin typeface="Arial" pitchFamily="34" charset="0"/>
                <a:cs typeface="Arial" pitchFamily="34" charset="0"/>
              </a:rPr>
              <a:t>)</a:t>
            </a:r>
            <a:endParaRPr lang="en-US" sz="1200" dirty="0">
              <a:solidFill>
                <a:schemeClr val="tx1"/>
              </a:solidFill>
              <a:latin typeface="Arial" pitchFamily="34" charset="0"/>
              <a:cs typeface="Arial" pitchFamily="34" charset="0"/>
            </a:endParaRPr>
          </a:p>
        </p:txBody>
      </p:sp>
      <p:sp>
        <p:nvSpPr>
          <p:cNvPr id="10" name="Rectangle 9"/>
          <p:cNvSpPr/>
          <p:nvPr/>
        </p:nvSpPr>
        <p:spPr bwMode="ltGray">
          <a:xfrm>
            <a:off x="534917" y="1572656"/>
            <a:ext cx="6162098" cy="887210"/>
          </a:xfrm>
          <a:prstGeom prst="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lIns="45720" tIns="27432" rIns="45720" bIns="27432" rtlCol="0" anchor="ctr" anchorCtr="0"/>
          <a:lstStyle/>
          <a:p>
            <a:r>
              <a:rPr lang="fr-FR" sz="1400" b="1" dirty="0" smtId="22">
                <a:solidFill>
                  <a:schemeClr val="tx1"/>
                </a:solidFill>
                <a:latin typeface="Arial" pitchFamily="34" charset="0"/>
                <a:cs typeface="Arial" pitchFamily="34" charset="0"/>
              </a:rPr>
              <a:t>SAP</a:t>
            </a:r>
            <a:r>
              <a:rPr lang="fr-FR" sz="1400" b="1" dirty="0">
                <a:solidFill>
                  <a:schemeClr val="tx1"/>
                </a:solidFill>
                <a:latin typeface="Arial" pitchFamily="34" charset="0"/>
                <a:cs typeface="Arial" pitchFamily="34" charset="0"/>
              </a:rPr>
              <a:t> User Master Record (UMR)</a:t>
            </a:r>
          </a:p>
          <a:p>
            <a:r>
              <a:rPr lang="fr-FR" sz="1200" dirty="0">
                <a:solidFill>
                  <a:schemeClr val="tx1"/>
                </a:solidFill>
                <a:latin typeface="Arial" pitchFamily="34" charset="0"/>
                <a:cs typeface="Arial" pitchFamily="34" charset="0"/>
              </a:rPr>
              <a:t>Master data for SAP users</a:t>
            </a:r>
          </a:p>
        </p:txBody>
      </p:sp>
      <p:sp>
        <p:nvSpPr>
          <p:cNvPr id="12" name="Freeform 260"/>
          <p:cNvSpPr>
            <a:spLocks noEditPoints="1"/>
          </p:cNvSpPr>
          <p:nvPr/>
        </p:nvSpPr>
        <p:spPr bwMode="auto">
          <a:xfrm>
            <a:off x="7294860" y="1604230"/>
            <a:ext cx="355188" cy="791241"/>
          </a:xfrm>
          <a:custGeom>
            <a:avLst/>
            <a:gdLst>
              <a:gd name="T0" fmla="*/ 2147483647 w 399"/>
              <a:gd name="T1" fmla="*/ 2147483647 h 907"/>
              <a:gd name="T2" fmla="*/ 2147483647 w 399"/>
              <a:gd name="T3" fmla="*/ 2147483647 h 907"/>
              <a:gd name="T4" fmla="*/ 2147483647 w 399"/>
              <a:gd name="T5" fmla="*/ 2147483647 h 907"/>
              <a:gd name="T6" fmla="*/ 2147483647 w 399"/>
              <a:gd name="T7" fmla="*/ 2147483647 h 907"/>
              <a:gd name="T8" fmla="*/ 2147483647 w 399"/>
              <a:gd name="T9" fmla="*/ 2147483647 h 907"/>
              <a:gd name="T10" fmla="*/ 2147483647 w 399"/>
              <a:gd name="T11" fmla="*/ 2147483647 h 907"/>
              <a:gd name="T12" fmla="*/ 2147483647 w 399"/>
              <a:gd name="T13" fmla="*/ 2147483647 h 907"/>
              <a:gd name="T14" fmla="*/ 2147483647 w 399"/>
              <a:gd name="T15" fmla="*/ 2147483647 h 907"/>
              <a:gd name="T16" fmla="*/ 2147483647 w 399"/>
              <a:gd name="T17" fmla="*/ 2147483647 h 907"/>
              <a:gd name="T18" fmla="*/ 2147483647 w 399"/>
              <a:gd name="T19" fmla="*/ 2147483647 h 907"/>
              <a:gd name="T20" fmla="*/ 2147483647 w 399"/>
              <a:gd name="T21" fmla="*/ 2147483647 h 907"/>
              <a:gd name="T22" fmla="*/ 2147483647 w 399"/>
              <a:gd name="T23" fmla="*/ 2147483647 h 907"/>
              <a:gd name="T24" fmla="*/ 2147483647 w 399"/>
              <a:gd name="T25" fmla="*/ 2147483647 h 907"/>
              <a:gd name="T26" fmla="*/ 2147483647 w 399"/>
              <a:gd name="T27" fmla="*/ 2147483647 h 907"/>
              <a:gd name="T28" fmla="*/ 2147483647 w 399"/>
              <a:gd name="T29" fmla="*/ 2147483647 h 907"/>
              <a:gd name="T30" fmla="*/ 2147483647 w 399"/>
              <a:gd name="T31" fmla="*/ 2147483647 h 907"/>
              <a:gd name="T32" fmla="*/ 0 w 399"/>
              <a:gd name="T33" fmla="*/ 2147483647 h 907"/>
              <a:gd name="T34" fmla="*/ 0 w 399"/>
              <a:gd name="T35" fmla="*/ 2147483647 h 907"/>
              <a:gd name="T36" fmla="*/ 0 w 399"/>
              <a:gd name="T37" fmla="*/ 2147483647 h 907"/>
              <a:gd name="T38" fmla="*/ 2147483647 w 399"/>
              <a:gd name="T39" fmla="*/ 2147483647 h 907"/>
              <a:gd name="T40" fmla="*/ 2147483647 w 399"/>
              <a:gd name="T41" fmla="*/ 2147483647 h 907"/>
              <a:gd name="T42" fmla="*/ 2147483647 w 399"/>
              <a:gd name="T43" fmla="*/ 2147483647 h 907"/>
              <a:gd name="T44" fmla="*/ 2147483647 w 399"/>
              <a:gd name="T45" fmla="*/ 2147483647 h 907"/>
              <a:gd name="T46" fmla="*/ 2147483647 w 399"/>
              <a:gd name="T47" fmla="*/ 2147483647 h 907"/>
              <a:gd name="T48" fmla="*/ 2147483647 w 399"/>
              <a:gd name="T49" fmla="*/ 2147483647 h 907"/>
              <a:gd name="T50" fmla="*/ 2147483647 w 399"/>
              <a:gd name="T51" fmla="*/ 2147483647 h 907"/>
              <a:gd name="T52" fmla="*/ 2147483647 w 399"/>
              <a:gd name="T53" fmla="*/ 2147483647 h 907"/>
              <a:gd name="T54" fmla="*/ 2147483647 w 399"/>
              <a:gd name="T55" fmla="*/ 2147483647 h 907"/>
              <a:gd name="T56" fmla="*/ 2147483647 w 399"/>
              <a:gd name="T57" fmla="*/ 2147483647 h 907"/>
              <a:gd name="T58" fmla="*/ 2147483647 w 399"/>
              <a:gd name="T59" fmla="*/ 2147483647 h 907"/>
              <a:gd name="T60" fmla="*/ 2147483647 w 399"/>
              <a:gd name="T61" fmla="*/ 2147483647 h 907"/>
              <a:gd name="T62" fmla="*/ 2147483647 w 399"/>
              <a:gd name="T63" fmla="*/ 2147483647 h 907"/>
              <a:gd name="T64" fmla="*/ 2147483647 w 399"/>
              <a:gd name="T65" fmla="*/ 2147483647 h 907"/>
              <a:gd name="T66" fmla="*/ 2147483647 w 399"/>
              <a:gd name="T67" fmla="*/ 2147483647 h 907"/>
              <a:gd name="T68" fmla="*/ 2147483647 w 399"/>
              <a:gd name="T69" fmla="*/ 2147483647 h 907"/>
              <a:gd name="T70" fmla="*/ 2147483647 w 399"/>
              <a:gd name="T71" fmla="*/ 2147483647 h 907"/>
              <a:gd name="T72" fmla="*/ 2147483647 w 399"/>
              <a:gd name="T73" fmla="*/ 2147483647 h 907"/>
              <a:gd name="T74" fmla="*/ 2147483647 w 399"/>
              <a:gd name="T75" fmla="*/ 0 h 907"/>
              <a:gd name="T76" fmla="*/ 2147483647 w 399"/>
              <a:gd name="T77" fmla="*/ 2147483647 h 907"/>
              <a:gd name="T78" fmla="*/ 2147483647 w 399"/>
              <a:gd name="T79" fmla="*/ 2147483647 h 907"/>
              <a:gd name="T80" fmla="*/ 2147483647 w 399"/>
              <a:gd name="T81" fmla="*/ 2147483647 h 907"/>
              <a:gd name="T82" fmla="*/ 2147483647 w 399"/>
              <a:gd name="T83" fmla="*/ 2147483647 h 9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9"/>
              <a:gd name="T127" fmla="*/ 0 h 907"/>
              <a:gd name="T128" fmla="*/ 399 w 399"/>
              <a:gd name="T129" fmla="*/ 907 h 9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9" h="907">
                <a:moveTo>
                  <a:pt x="220" y="857"/>
                </a:moveTo>
                <a:cubicBezTo>
                  <a:pt x="219" y="884"/>
                  <a:pt x="241" y="907"/>
                  <a:pt x="269" y="907"/>
                </a:cubicBezTo>
                <a:cubicBezTo>
                  <a:pt x="296" y="907"/>
                  <a:pt x="319" y="885"/>
                  <a:pt x="319" y="858"/>
                </a:cubicBezTo>
                <a:cubicBezTo>
                  <a:pt x="319" y="858"/>
                  <a:pt x="319" y="857"/>
                  <a:pt x="319" y="857"/>
                </a:cubicBezTo>
                <a:lnTo>
                  <a:pt x="319" y="268"/>
                </a:lnTo>
                <a:cubicBezTo>
                  <a:pt x="319" y="263"/>
                  <a:pt x="324" y="259"/>
                  <a:pt x="329" y="259"/>
                </a:cubicBezTo>
                <a:cubicBezTo>
                  <a:pt x="335" y="259"/>
                  <a:pt x="339" y="263"/>
                  <a:pt x="339" y="268"/>
                </a:cubicBezTo>
                <a:cubicBezTo>
                  <a:pt x="339" y="268"/>
                  <a:pt x="339" y="268"/>
                  <a:pt x="339" y="268"/>
                </a:cubicBezTo>
                <a:lnTo>
                  <a:pt x="339" y="510"/>
                </a:lnTo>
                <a:cubicBezTo>
                  <a:pt x="339" y="526"/>
                  <a:pt x="353" y="539"/>
                  <a:pt x="369" y="539"/>
                </a:cubicBezTo>
                <a:cubicBezTo>
                  <a:pt x="385" y="539"/>
                  <a:pt x="399" y="526"/>
                  <a:pt x="399" y="510"/>
                </a:cubicBezTo>
                <a:cubicBezTo>
                  <a:pt x="399" y="510"/>
                  <a:pt x="399" y="510"/>
                  <a:pt x="399" y="510"/>
                </a:cubicBezTo>
                <a:lnTo>
                  <a:pt x="399" y="223"/>
                </a:lnTo>
                <a:cubicBezTo>
                  <a:pt x="399" y="207"/>
                  <a:pt x="385" y="194"/>
                  <a:pt x="369" y="194"/>
                </a:cubicBezTo>
                <a:lnTo>
                  <a:pt x="30" y="194"/>
                </a:lnTo>
                <a:cubicBezTo>
                  <a:pt x="14" y="194"/>
                  <a:pt x="1" y="207"/>
                  <a:pt x="0" y="223"/>
                </a:cubicBezTo>
                <a:lnTo>
                  <a:pt x="0" y="510"/>
                </a:lnTo>
                <a:cubicBezTo>
                  <a:pt x="1" y="526"/>
                  <a:pt x="14" y="539"/>
                  <a:pt x="30" y="539"/>
                </a:cubicBezTo>
                <a:cubicBezTo>
                  <a:pt x="47" y="539"/>
                  <a:pt x="60" y="526"/>
                  <a:pt x="60" y="510"/>
                </a:cubicBezTo>
                <a:cubicBezTo>
                  <a:pt x="60" y="510"/>
                  <a:pt x="60" y="510"/>
                  <a:pt x="60" y="510"/>
                </a:cubicBezTo>
                <a:lnTo>
                  <a:pt x="60" y="268"/>
                </a:lnTo>
                <a:cubicBezTo>
                  <a:pt x="60" y="263"/>
                  <a:pt x="65" y="259"/>
                  <a:pt x="70" y="259"/>
                </a:cubicBezTo>
                <a:cubicBezTo>
                  <a:pt x="76" y="259"/>
                  <a:pt x="80" y="263"/>
                  <a:pt x="80" y="268"/>
                </a:cubicBezTo>
                <a:cubicBezTo>
                  <a:pt x="80" y="268"/>
                  <a:pt x="80" y="268"/>
                  <a:pt x="80" y="268"/>
                </a:cubicBezTo>
                <a:lnTo>
                  <a:pt x="80" y="857"/>
                </a:lnTo>
                <a:cubicBezTo>
                  <a:pt x="80" y="884"/>
                  <a:pt x="102" y="907"/>
                  <a:pt x="129" y="907"/>
                </a:cubicBezTo>
                <a:cubicBezTo>
                  <a:pt x="157" y="907"/>
                  <a:pt x="179" y="885"/>
                  <a:pt x="180" y="858"/>
                </a:cubicBezTo>
                <a:cubicBezTo>
                  <a:pt x="180" y="858"/>
                  <a:pt x="180" y="857"/>
                  <a:pt x="180" y="857"/>
                </a:cubicBezTo>
                <a:lnTo>
                  <a:pt x="180" y="549"/>
                </a:lnTo>
                <a:cubicBezTo>
                  <a:pt x="180" y="538"/>
                  <a:pt x="189" y="529"/>
                  <a:pt x="200" y="529"/>
                </a:cubicBezTo>
                <a:cubicBezTo>
                  <a:pt x="211" y="529"/>
                  <a:pt x="220" y="538"/>
                  <a:pt x="220" y="549"/>
                </a:cubicBezTo>
                <a:cubicBezTo>
                  <a:pt x="220" y="549"/>
                  <a:pt x="220" y="549"/>
                  <a:pt x="220" y="549"/>
                </a:cubicBezTo>
                <a:lnTo>
                  <a:pt x="220" y="857"/>
                </a:lnTo>
                <a:close/>
                <a:moveTo>
                  <a:pt x="111" y="86"/>
                </a:moveTo>
                <a:cubicBezTo>
                  <a:pt x="111" y="39"/>
                  <a:pt x="151" y="0"/>
                  <a:pt x="200" y="0"/>
                </a:cubicBezTo>
                <a:cubicBezTo>
                  <a:pt x="249" y="0"/>
                  <a:pt x="288" y="39"/>
                  <a:pt x="288" y="86"/>
                </a:cubicBezTo>
                <a:cubicBezTo>
                  <a:pt x="288" y="86"/>
                  <a:pt x="288" y="86"/>
                  <a:pt x="288" y="86"/>
                </a:cubicBezTo>
                <a:cubicBezTo>
                  <a:pt x="288" y="134"/>
                  <a:pt x="249" y="172"/>
                  <a:pt x="200" y="172"/>
                </a:cubicBezTo>
                <a:cubicBezTo>
                  <a:pt x="151" y="172"/>
                  <a:pt x="111" y="134"/>
                  <a:pt x="111" y="86"/>
                </a:cubicBezTo>
                <a:close/>
              </a:path>
            </a:pathLst>
          </a:custGeom>
          <a:solidFill>
            <a:schemeClr val="tx2"/>
          </a:solidFill>
          <a:ln w="0">
            <a:noFill/>
            <a:round/>
            <a:headEnd/>
            <a:tailEnd/>
          </a:ln>
        </p:spPr>
        <p:txBody>
          <a:bodyPr lIns="101882" tIns="50941" rIns="101882" bIns="50941"/>
          <a:lstStyle/>
          <a:p>
            <a:pPr marL="0" marR="0" lvl="0" indent="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13" name="Rectangle 12"/>
          <p:cNvSpPr/>
          <p:nvPr/>
        </p:nvSpPr>
        <p:spPr bwMode="ltGray">
          <a:xfrm>
            <a:off x="535927" y="5189056"/>
            <a:ext cx="6159543" cy="887210"/>
          </a:xfrm>
          <a:prstGeom prst="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lIns="45720" tIns="27432" rIns="45720" bIns="27432" rtlCol="0" anchor="ctr" anchorCtr="0"/>
          <a:lstStyle/>
          <a:p>
            <a:r>
              <a:rPr lang="fr-FR" sz="1400" b="1" dirty="0" smtClean="0">
                <a:solidFill>
                  <a:schemeClr val="tx1"/>
                </a:solidFill>
                <a:latin typeface="Arial" pitchFamily="34" charset="0"/>
                <a:cs typeface="Arial" pitchFamily="34" charset="0"/>
              </a:rPr>
              <a:t>Authorization </a:t>
            </a:r>
            <a:r>
              <a:rPr lang="fr-FR" sz="1400" b="1" dirty="0">
                <a:solidFill>
                  <a:schemeClr val="tx1"/>
                </a:solidFill>
                <a:latin typeface="Arial" pitchFamily="34" charset="0"/>
                <a:cs typeface="Arial" pitchFamily="34" charset="0"/>
              </a:rPr>
              <a:t>(Field Values):</a:t>
            </a:r>
          </a:p>
          <a:p>
            <a:r>
              <a:rPr lang="en-US" sz="1200" dirty="0" smtClean="0">
                <a:solidFill>
                  <a:schemeClr val="tx1"/>
                </a:solidFill>
                <a:latin typeface="Arial" pitchFamily="34" charset="0"/>
                <a:cs typeface="Arial" pitchFamily="34" charset="0"/>
              </a:rPr>
              <a:t>Authorization </a:t>
            </a:r>
            <a:r>
              <a:rPr lang="en-US" sz="1200" dirty="0">
                <a:solidFill>
                  <a:schemeClr val="tx1"/>
                </a:solidFill>
                <a:latin typeface="Arial" pitchFamily="34" charset="0"/>
                <a:cs typeface="Arial" pitchFamily="34" charset="0"/>
              </a:rPr>
              <a:t>object with completed fields (cut key)</a:t>
            </a:r>
            <a:r>
              <a:rPr lang="fr-FR" sz="1200" b="1" dirty="0">
                <a:solidFill>
                  <a:schemeClr val="tx1"/>
                </a:solidFill>
                <a:latin typeface="Arial" pitchFamily="34" charset="0"/>
                <a:cs typeface="Arial" pitchFamily="34" charset="0"/>
              </a:rPr>
              <a:t> </a:t>
            </a:r>
          </a:p>
        </p:txBody>
      </p:sp>
      <p:sp>
        <p:nvSpPr>
          <p:cNvPr id="15" name="Rectangle 14"/>
          <p:cNvSpPr/>
          <p:nvPr/>
        </p:nvSpPr>
        <p:spPr>
          <a:xfrm>
            <a:off x="6697014" y="2996645"/>
            <a:ext cx="1661372" cy="369332"/>
          </a:xfrm>
          <a:prstGeom prst="rect">
            <a:avLst/>
          </a:prstGeom>
        </p:spPr>
        <p:txBody>
          <a:bodyPr wrap="square" lIns="0" tIns="0" rIns="0" bIns="0">
            <a:spAutoFit/>
          </a:bodyPr>
          <a:lstStyle/>
          <a:p>
            <a:pPr algn="ctr"/>
            <a:r>
              <a:rPr lang="en-US" sz="1200" b="1" dirty="0">
                <a:solidFill>
                  <a:schemeClr val="tx2"/>
                </a:solidFill>
                <a:latin typeface="Arial" pitchFamily="34" charset="0"/>
                <a:cs typeface="Arial" pitchFamily="34" charset="0"/>
              </a:rPr>
              <a:t>ME21 – </a:t>
            </a:r>
            <a:r>
              <a:rPr lang="en-US" sz="1200" b="1" dirty="0" smtClean="0">
                <a:solidFill>
                  <a:schemeClr val="tx2"/>
                </a:solidFill>
                <a:latin typeface="Arial" pitchFamily="34" charset="0"/>
                <a:cs typeface="Arial" pitchFamily="34" charset="0"/>
              </a:rPr>
              <a:t>Create </a:t>
            </a:r>
          </a:p>
          <a:p>
            <a:pPr algn="ctr"/>
            <a:r>
              <a:rPr lang="en-US" sz="1200" b="1" dirty="0" smtClean="0">
                <a:solidFill>
                  <a:schemeClr val="tx2"/>
                </a:solidFill>
                <a:latin typeface="Arial" pitchFamily="34" charset="0"/>
                <a:cs typeface="Arial" pitchFamily="34" charset="0"/>
              </a:rPr>
              <a:t>Purchase </a:t>
            </a:r>
            <a:r>
              <a:rPr lang="en-US" sz="1200" b="1" dirty="0">
                <a:solidFill>
                  <a:schemeClr val="tx2"/>
                </a:solidFill>
                <a:latin typeface="Arial" pitchFamily="34" charset="0"/>
                <a:cs typeface="Arial" pitchFamily="34" charset="0"/>
              </a:rPr>
              <a:t>Order</a:t>
            </a:r>
          </a:p>
        </p:txBody>
      </p:sp>
      <p:grpSp>
        <p:nvGrpSpPr>
          <p:cNvPr id="2" name="Group 32"/>
          <p:cNvGrpSpPr/>
          <p:nvPr/>
        </p:nvGrpSpPr>
        <p:grpSpPr>
          <a:xfrm>
            <a:off x="7092648" y="5272687"/>
            <a:ext cx="783538" cy="737934"/>
            <a:chOff x="7723712" y="5156777"/>
            <a:chExt cx="783538" cy="737934"/>
          </a:xfrm>
        </p:grpSpPr>
        <p:grpSp>
          <p:nvGrpSpPr>
            <p:cNvPr id="3" name="Group 22"/>
            <p:cNvGrpSpPr>
              <a:grpSpLocks noChangeAspect="1"/>
            </p:cNvGrpSpPr>
            <p:nvPr/>
          </p:nvGrpSpPr>
          <p:grpSpPr>
            <a:xfrm rot="7200000">
              <a:off x="7959268" y="5346728"/>
              <a:ext cx="737934" cy="358031"/>
              <a:chOff x="1003597" y="4806270"/>
              <a:chExt cx="449988" cy="185046"/>
            </a:xfrm>
          </p:grpSpPr>
          <p:grpSp>
            <p:nvGrpSpPr>
              <p:cNvPr id="4" name="Group 17"/>
              <p:cNvGrpSpPr>
                <a:grpSpLocks/>
              </p:cNvGrpSpPr>
              <p:nvPr/>
            </p:nvGrpSpPr>
            <p:grpSpPr bwMode="auto">
              <a:xfrm>
                <a:off x="1003597" y="4806270"/>
                <a:ext cx="449988" cy="185046"/>
                <a:chOff x="3147" y="3292"/>
                <a:chExt cx="1324" cy="594"/>
              </a:xfrm>
              <a:solidFill>
                <a:schemeClr val="tx2"/>
              </a:solidFill>
            </p:grpSpPr>
            <p:sp>
              <p:nvSpPr>
                <p:cNvPr id="29" name="Oval 7"/>
                <p:cNvSpPr>
                  <a:spLocks noChangeArrowheads="1"/>
                </p:cNvSpPr>
                <p:nvPr/>
              </p:nvSpPr>
              <p:spPr bwMode="blackWhite">
                <a:xfrm>
                  <a:off x="3147" y="3292"/>
                  <a:ext cx="594" cy="594"/>
                </a:xfrm>
                <a:prstGeom prst="ellipse">
                  <a:avLst/>
                </a:prstGeom>
                <a:solidFill>
                  <a:schemeClr val="accent1">
                    <a:lumMod val="60000"/>
                    <a:lumOff val="40000"/>
                  </a:schemeClr>
                </a:solidFill>
                <a:ln w="9525" algn="ctr">
                  <a:noFill/>
                  <a:round/>
                  <a:headEnd/>
                  <a:tailEnd/>
                </a:ln>
              </p:spPr>
              <p:txBody>
                <a:bodyPr wrap="none" lIns="63500" tIns="0" rIns="64800" bIns="0" anchor="ctr"/>
                <a:lstStyle/>
                <a:p>
                  <a:pPr marL="0" marR="0" lvl="0" indent="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30" name="Freeform 8"/>
                <p:cNvSpPr>
                  <a:spLocks/>
                </p:cNvSpPr>
                <p:nvPr/>
              </p:nvSpPr>
              <p:spPr bwMode="blackWhite">
                <a:xfrm>
                  <a:off x="3699" y="3504"/>
                  <a:ext cx="772" cy="230"/>
                </a:xfrm>
                <a:custGeom>
                  <a:avLst/>
                  <a:gdLst>
                    <a:gd name="T0" fmla="*/ 772 w 772"/>
                    <a:gd name="T1" fmla="*/ 84 h 230"/>
                    <a:gd name="T2" fmla="*/ 638 w 772"/>
                    <a:gd name="T3" fmla="*/ 0 h 230"/>
                    <a:gd name="T4" fmla="*/ 22 w 772"/>
                    <a:gd name="T5" fmla="*/ 4 h 230"/>
                    <a:gd name="T6" fmla="*/ 0 w 772"/>
                    <a:gd name="T7" fmla="*/ 230 h 230"/>
                    <a:gd name="T8" fmla="*/ 26 w 772"/>
                    <a:gd name="T9" fmla="*/ 194 h 230"/>
                    <a:gd name="T10" fmla="*/ 84 w 772"/>
                    <a:gd name="T11" fmla="*/ 218 h 230"/>
                    <a:gd name="T12" fmla="*/ 150 w 772"/>
                    <a:gd name="T13" fmla="*/ 178 h 230"/>
                    <a:gd name="T14" fmla="*/ 202 w 772"/>
                    <a:gd name="T15" fmla="*/ 182 h 230"/>
                    <a:gd name="T16" fmla="*/ 272 w 772"/>
                    <a:gd name="T17" fmla="*/ 146 h 230"/>
                    <a:gd name="T18" fmla="*/ 318 w 772"/>
                    <a:gd name="T19" fmla="*/ 178 h 230"/>
                    <a:gd name="T20" fmla="*/ 356 w 772"/>
                    <a:gd name="T21" fmla="*/ 146 h 230"/>
                    <a:gd name="T22" fmla="*/ 404 w 772"/>
                    <a:gd name="T23" fmla="*/ 182 h 230"/>
                    <a:gd name="T24" fmla="*/ 486 w 772"/>
                    <a:gd name="T25" fmla="*/ 136 h 230"/>
                    <a:gd name="T26" fmla="*/ 530 w 772"/>
                    <a:gd name="T27" fmla="*/ 158 h 230"/>
                    <a:gd name="T28" fmla="*/ 562 w 772"/>
                    <a:gd name="T29" fmla="*/ 128 h 230"/>
                    <a:gd name="T30" fmla="*/ 640 w 772"/>
                    <a:gd name="T31" fmla="*/ 178 h 230"/>
                    <a:gd name="T32" fmla="*/ 772 w 772"/>
                    <a:gd name="T33" fmla="*/ 84 h 2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2"/>
                    <a:gd name="T52" fmla="*/ 0 h 230"/>
                    <a:gd name="T53" fmla="*/ 772 w 772"/>
                    <a:gd name="T54" fmla="*/ 230 h 2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2" h="230">
                      <a:moveTo>
                        <a:pt x="772" y="84"/>
                      </a:moveTo>
                      <a:lnTo>
                        <a:pt x="638" y="0"/>
                      </a:lnTo>
                      <a:lnTo>
                        <a:pt x="22" y="4"/>
                      </a:lnTo>
                      <a:lnTo>
                        <a:pt x="0" y="230"/>
                      </a:lnTo>
                      <a:lnTo>
                        <a:pt x="26" y="194"/>
                      </a:lnTo>
                      <a:lnTo>
                        <a:pt x="84" y="218"/>
                      </a:lnTo>
                      <a:lnTo>
                        <a:pt x="150" y="178"/>
                      </a:lnTo>
                      <a:lnTo>
                        <a:pt x="202" y="182"/>
                      </a:lnTo>
                      <a:lnTo>
                        <a:pt x="272" y="146"/>
                      </a:lnTo>
                      <a:lnTo>
                        <a:pt x="318" y="178"/>
                      </a:lnTo>
                      <a:lnTo>
                        <a:pt x="356" y="146"/>
                      </a:lnTo>
                      <a:lnTo>
                        <a:pt x="404" y="182"/>
                      </a:lnTo>
                      <a:lnTo>
                        <a:pt x="486" y="136"/>
                      </a:lnTo>
                      <a:lnTo>
                        <a:pt x="530" y="158"/>
                      </a:lnTo>
                      <a:lnTo>
                        <a:pt x="562" y="128"/>
                      </a:lnTo>
                      <a:lnTo>
                        <a:pt x="640" y="178"/>
                      </a:lnTo>
                      <a:lnTo>
                        <a:pt x="772" y="84"/>
                      </a:lnTo>
                      <a:close/>
                    </a:path>
                  </a:pathLst>
                </a:custGeom>
                <a:solidFill>
                  <a:schemeClr val="accent1">
                    <a:lumMod val="60000"/>
                    <a:lumOff val="40000"/>
                  </a:schemeClr>
                </a:solidFill>
                <a:ln w="9525">
                  <a:noFill/>
                  <a:round/>
                  <a:headEnd/>
                  <a:tailEnd/>
                </a:ln>
              </p:spPr>
              <p:txBody>
                <a:bodyPr lIns="63500" tIns="0" rIns="64800" bIns="0"/>
                <a:lstStyle/>
                <a:p>
                  <a:pPr marL="0" marR="0" lvl="0" indent="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31" name="Oval 9"/>
                <p:cNvSpPr>
                  <a:spLocks noChangeArrowheads="1"/>
                </p:cNvSpPr>
                <p:nvPr/>
              </p:nvSpPr>
              <p:spPr bwMode="blackWhite">
                <a:xfrm rot="387342">
                  <a:off x="3211" y="3527"/>
                  <a:ext cx="127" cy="126"/>
                </a:xfrm>
                <a:prstGeom prst="ellipse">
                  <a:avLst/>
                </a:prstGeom>
                <a:solidFill>
                  <a:schemeClr val="tx2"/>
                </a:solidFill>
                <a:ln w="9525" algn="ctr">
                  <a:noFill/>
                  <a:round/>
                  <a:headEnd/>
                  <a:tailEnd/>
                </a:ln>
              </p:spPr>
              <p:txBody>
                <a:bodyPr wrap="none" lIns="63500" tIns="0" rIns="64800" bIns="0" anchor="ctr"/>
                <a:lstStyle/>
                <a:p>
                  <a:pPr marL="0" marR="0" lvl="0" indent="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grpSp>
          <p:sp>
            <p:nvSpPr>
              <p:cNvPr id="28" name="Oval 27"/>
              <p:cNvSpPr/>
              <p:nvPr/>
            </p:nvSpPr>
            <p:spPr bwMode="ltGray">
              <a:xfrm>
                <a:off x="1038225" y="4876799"/>
                <a:ext cx="45719" cy="45719"/>
              </a:xfrm>
              <a:prstGeom prst="ellipse">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Georgia" pitchFamily="18" charset="0"/>
                </a:endParaRPr>
              </a:p>
            </p:txBody>
          </p:sp>
        </p:grpSp>
        <p:grpSp>
          <p:nvGrpSpPr>
            <p:cNvPr id="5" name="Group 31"/>
            <p:cNvGrpSpPr/>
            <p:nvPr/>
          </p:nvGrpSpPr>
          <p:grpSpPr>
            <a:xfrm>
              <a:off x="7723712" y="5385889"/>
              <a:ext cx="541437" cy="354511"/>
              <a:chOff x="7322392" y="5462089"/>
              <a:chExt cx="678845" cy="444480"/>
            </a:xfrm>
          </p:grpSpPr>
          <p:cxnSp>
            <p:nvCxnSpPr>
              <p:cNvPr id="17" name="Straight Arrow Connector 16"/>
              <p:cNvCxnSpPr/>
              <p:nvPr/>
            </p:nvCxnSpPr>
            <p:spPr>
              <a:xfrm>
                <a:off x="7322392" y="5462089"/>
                <a:ext cx="678845" cy="132871"/>
              </a:xfrm>
              <a:prstGeom prst="straightConnector1">
                <a:avLst/>
              </a:prstGeom>
              <a:ln w="635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322392" y="5462089"/>
                <a:ext cx="596345" cy="275766"/>
              </a:xfrm>
              <a:prstGeom prst="straightConnector1">
                <a:avLst/>
              </a:prstGeom>
              <a:ln w="635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322392" y="5462089"/>
                <a:ext cx="503019" cy="444480"/>
              </a:xfrm>
              <a:prstGeom prst="straightConnector1">
                <a:avLst/>
              </a:prstGeom>
              <a:ln w="635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grpSp>
      </p:grpSp>
      <p:grpSp>
        <p:nvGrpSpPr>
          <p:cNvPr id="7" name="Group 44"/>
          <p:cNvGrpSpPr>
            <a:grpSpLocks noChangeAspect="1"/>
          </p:cNvGrpSpPr>
          <p:nvPr/>
        </p:nvGrpSpPr>
        <p:grpSpPr>
          <a:xfrm>
            <a:off x="7132471" y="4180538"/>
            <a:ext cx="744033" cy="360990"/>
            <a:chOff x="7240254" y="4512838"/>
            <a:chExt cx="1081490" cy="524717"/>
          </a:xfrm>
          <a:solidFill>
            <a:schemeClr val="tx2">
              <a:lumMod val="60000"/>
              <a:lumOff val="40000"/>
            </a:schemeClr>
          </a:solidFill>
        </p:grpSpPr>
        <p:sp>
          <p:nvSpPr>
            <p:cNvPr id="21" name="Oval 7"/>
            <p:cNvSpPr>
              <a:spLocks noChangeArrowheads="1"/>
            </p:cNvSpPr>
            <p:nvPr/>
          </p:nvSpPr>
          <p:spPr bwMode="blackWhite">
            <a:xfrm>
              <a:off x="7240254" y="4512838"/>
              <a:ext cx="485200" cy="524717"/>
            </a:xfrm>
            <a:prstGeom prst="ellipse">
              <a:avLst/>
            </a:prstGeom>
            <a:grpFill/>
            <a:ln w="9525" algn="ctr">
              <a:noFill/>
              <a:round/>
              <a:headEnd/>
              <a:tailEnd/>
            </a:ln>
          </p:spPr>
          <p:txBody>
            <a:bodyPr wrap="none" lIns="63500" tIns="0" rIns="64800" bIns="0" anchor="ctr"/>
            <a:lstStyle/>
            <a:p>
              <a:pPr marL="0" marR="0" lvl="0" indent="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22" name="Freeform 8"/>
            <p:cNvSpPr>
              <a:spLocks/>
            </p:cNvSpPr>
            <p:nvPr/>
          </p:nvSpPr>
          <p:spPr bwMode="blackWhite">
            <a:xfrm>
              <a:off x="7691147" y="4700111"/>
              <a:ext cx="630597" cy="203173"/>
            </a:xfrm>
            <a:custGeom>
              <a:avLst/>
              <a:gdLst>
                <a:gd name="T0" fmla="*/ 772 w 772"/>
                <a:gd name="T1" fmla="*/ 84 h 230"/>
                <a:gd name="T2" fmla="*/ 638 w 772"/>
                <a:gd name="T3" fmla="*/ 0 h 230"/>
                <a:gd name="T4" fmla="*/ 22 w 772"/>
                <a:gd name="T5" fmla="*/ 4 h 230"/>
                <a:gd name="T6" fmla="*/ 0 w 772"/>
                <a:gd name="T7" fmla="*/ 230 h 230"/>
                <a:gd name="T8" fmla="*/ 26 w 772"/>
                <a:gd name="T9" fmla="*/ 194 h 230"/>
                <a:gd name="T10" fmla="*/ 84 w 772"/>
                <a:gd name="T11" fmla="*/ 218 h 230"/>
                <a:gd name="T12" fmla="*/ 150 w 772"/>
                <a:gd name="T13" fmla="*/ 178 h 230"/>
                <a:gd name="T14" fmla="*/ 202 w 772"/>
                <a:gd name="T15" fmla="*/ 182 h 230"/>
                <a:gd name="T16" fmla="*/ 272 w 772"/>
                <a:gd name="T17" fmla="*/ 146 h 230"/>
                <a:gd name="T18" fmla="*/ 318 w 772"/>
                <a:gd name="T19" fmla="*/ 178 h 230"/>
                <a:gd name="T20" fmla="*/ 356 w 772"/>
                <a:gd name="T21" fmla="*/ 146 h 230"/>
                <a:gd name="T22" fmla="*/ 404 w 772"/>
                <a:gd name="T23" fmla="*/ 182 h 230"/>
                <a:gd name="T24" fmla="*/ 486 w 772"/>
                <a:gd name="T25" fmla="*/ 136 h 230"/>
                <a:gd name="T26" fmla="*/ 530 w 772"/>
                <a:gd name="T27" fmla="*/ 158 h 230"/>
                <a:gd name="T28" fmla="*/ 562 w 772"/>
                <a:gd name="T29" fmla="*/ 128 h 230"/>
                <a:gd name="T30" fmla="*/ 640 w 772"/>
                <a:gd name="T31" fmla="*/ 178 h 230"/>
                <a:gd name="T32" fmla="*/ 772 w 772"/>
                <a:gd name="T33" fmla="*/ 84 h 2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2"/>
                <a:gd name="T52" fmla="*/ 0 h 230"/>
                <a:gd name="T53" fmla="*/ 772 w 772"/>
                <a:gd name="T54" fmla="*/ 230 h 2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2" h="230">
                  <a:moveTo>
                    <a:pt x="772" y="84"/>
                  </a:moveTo>
                  <a:lnTo>
                    <a:pt x="638" y="0"/>
                  </a:lnTo>
                  <a:lnTo>
                    <a:pt x="22" y="4"/>
                  </a:lnTo>
                  <a:lnTo>
                    <a:pt x="0" y="230"/>
                  </a:lnTo>
                  <a:lnTo>
                    <a:pt x="26" y="194"/>
                  </a:lnTo>
                  <a:lnTo>
                    <a:pt x="84" y="218"/>
                  </a:lnTo>
                  <a:lnTo>
                    <a:pt x="150" y="178"/>
                  </a:lnTo>
                  <a:lnTo>
                    <a:pt x="202" y="182"/>
                  </a:lnTo>
                  <a:lnTo>
                    <a:pt x="272" y="146"/>
                  </a:lnTo>
                  <a:lnTo>
                    <a:pt x="318" y="178"/>
                  </a:lnTo>
                  <a:lnTo>
                    <a:pt x="356" y="146"/>
                  </a:lnTo>
                  <a:lnTo>
                    <a:pt x="404" y="182"/>
                  </a:lnTo>
                  <a:lnTo>
                    <a:pt x="486" y="136"/>
                  </a:lnTo>
                  <a:lnTo>
                    <a:pt x="530" y="158"/>
                  </a:lnTo>
                  <a:lnTo>
                    <a:pt x="562" y="128"/>
                  </a:lnTo>
                  <a:lnTo>
                    <a:pt x="640" y="178"/>
                  </a:lnTo>
                  <a:lnTo>
                    <a:pt x="772" y="84"/>
                  </a:lnTo>
                  <a:close/>
                </a:path>
              </a:pathLst>
            </a:custGeom>
            <a:grpFill/>
            <a:ln w="9525">
              <a:noFill/>
              <a:round/>
              <a:headEnd/>
              <a:tailEnd/>
            </a:ln>
          </p:spPr>
          <p:txBody>
            <a:bodyPr lIns="63500" tIns="0" rIns="64800" bIns="0"/>
            <a:lstStyle/>
            <a:p>
              <a:pPr marL="0" marR="0" lvl="0" indent="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23" name="Oval 9"/>
            <p:cNvSpPr>
              <a:spLocks noChangeArrowheads="1"/>
            </p:cNvSpPr>
            <p:nvPr/>
          </p:nvSpPr>
          <p:spPr bwMode="blackWhite">
            <a:xfrm rot="387342">
              <a:off x="7292531" y="4720428"/>
              <a:ext cx="103738" cy="111304"/>
            </a:xfrm>
            <a:prstGeom prst="ellipse">
              <a:avLst/>
            </a:prstGeom>
            <a:grpFill/>
            <a:ln w="9525" algn="ctr">
              <a:noFill/>
              <a:round/>
              <a:headEnd/>
              <a:tailEnd/>
            </a:ln>
          </p:spPr>
          <p:txBody>
            <a:bodyPr wrap="none" lIns="63500" tIns="0" rIns="64800" bIns="0" anchor="ctr"/>
            <a:lstStyle/>
            <a:p>
              <a:pPr marL="0" marR="0" lvl="0" indent="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24" name="Oval 23"/>
            <p:cNvSpPr/>
            <p:nvPr/>
          </p:nvSpPr>
          <p:spPr bwMode="ltGray">
            <a:xfrm>
              <a:off x="7323478" y="4712830"/>
              <a:ext cx="109880" cy="129641"/>
            </a:xfrm>
            <a:prstGeom prst="ellipse">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Georgia" pitchFamily="18" charset="0"/>
              </a:endParaRPr>
            </a:p>
          </p:txBody>
        </p:sp>
        <p:sp>
          <p:nvSpPr>
            <p:cNvPr id="25" name="Rectangle 24"/>
            <p:cNvSpPr/>
            <p:nvPr/>
          </p:nvSpPr>
          <p:spPr bwMode="ltGray">
            <a:xfrm>
              <a:off x="7757771" y="4791457"/>
              <a:ext cx="409651" cy="102413"/>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Georgia" pitchFamily="18" charset="0"/>
              </a:endParaRPr>
            </a:p>
          </p:txBody>
        </p:sp>
        <p:sp>
          <p:nvSpPr>
            <p:cNvPr id="26" name="Rectangle 25"/>
            <p:cNvSpPr/>
            <p:nvPr/>
          </p:nvSpPr>
          <p:spPr bwMode="ltGray">
            <a:xfrm rot="19440000">
              <a:off x="8125970" y="4768291"/>
              <a:ext cx="107289" cy="102413"/>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Georgia" pitchFamily="18" charset="0"/>
              </a:endParaRPr>
            </a:p>
          </p:txBody>
        </p:sp>
      </p:grpSp>
      <p:sp>
        <p:nvSpPr>
          <p:cNvPr id="32" name="Title 1"/>
          <p:cNvSpPr txBox="1">
            <a:spLocks/>
          </p:cNvSpPr>
          <p:nvPr/>
        </p:nvSpPr>
        <p:spPr>
          <a:xfrm>
            <a:off x="533400" y="688181"/>
            <a:ext cx="8077200" cy="738664"/>
          </a:xfrm>
          <a:prstGeom prst="rect">
            <a:avLst/>
          </a:prstGeom>
        </p:spPr>
        <p:txBody>
          <a:bodyPr vert="horz" lIns="0" tIns="0" rIns="0" bIns="0" rtlCol="0" anchor="t" anchorCtr="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1" u="none" strike="noStrike" kern="1200" cap="none" spc="0" normalizeH="0" baseline="0" noProof="0" dirty="0" smtClean="0">
                <a:ln>
                  <a:noFill/>
                </a:ln>
                <a:solidFill>
                  <a:schemeClr val="tx1"/>
                </a:solidFill>
                <a:effectLst/>
                <a:uLnTx/>
                <a:uFillTx/>
                <a:latin typeface="+mj-lt"/>
                <a:ea typeface="+mj-ea"/>
                <a:cs typeface="+mj-cs"/>
              </a:rPr>
              <a:t>SAP Authorization</a:t>
            </a:r>
            <a:r>
              <a:rPr kumimoji="0" lang="en-GB" sz="2400" b="1" i="1" u="none" strike="noStrike" kern="1200" cap="none" spc="0" normalizeH="0" noProof="0" dirty="0" smtClean="0">
                <a:ln>
                  <a:noFill/>
                </a:ln>
                <a:solidFill>
                  <a:schemeClr val="tx1"/>
                </a:solidFill>
                <a:effectLst/>
                <a:uLnTx/>
                <a:uFillTx/>
                <a:latin typeface="+mj-lt"/>
                <a:ea typeface="+mj-ea"/>
                <a:cs typeface="+mj-cs"/>
              </a:rPr>
              <a:t> </a:t>
            </a:r>
            <a:r>
              <a:rPr lang="en-GB" sz="2400" b="1" i="1" noProof="0" dirty="0" smtClean="0">
                <a:latin typeface="+mj-lt"/>
                <a:ea typeface="+mj-ea"/>
                <a:cs typeface="+mj-cs"/>
              </a:rPr>
              <a:t>C</a:t>
            </a:r>
            <a:r>
              <a:rPr kumimoji="0" lang="en-GB" sz="2400" b="1" i="1" u="none" strike="noStrike" kern="1200" cap="none" spc="0" normalizeH="0" noProof="0" dirty="0" smtClean="0">
                <a:ln>
                  <a:noFill/>
                </a:ln>
                <a:solidFill>
                  <a:schemeClr val="tx1"/>
                </a:solidFill>
                <a:effectLst/>
                <a:uLnTx/>
                <a:uFillTx/>
                <a:latin typeface="+mj-lt"/>
                <a:ea typeface="+mj-ea"/>
                <a:cs typeface="+mj-cs"/>
              </a:rPr>
              <a:t>oncept</a:t>
            </a:r>
            <a:r>
              <a:rPr kumimoji="0" lang="en-GB" sz="2400" b="1" i="1" u="none" strike="noStrike" kern="1200" cap="none" spc="0" normalizeH="0" baseline="0" noProof="0" dirty="0" smtClean="0">
                <a:ln>
                  <a:noFill/>
                </a:ln>
                <a:solidFill>
                  <a:schemeClr val="tx1"/>
                </a:solidFill>
                <a:effectLst/>
                <a:uLnTx/>
                <a:uFillTx/>
                <a:latin typeface="+mj-lt"/>
                <a:ea typeface="+mj-ea"/>
                <a:cs typeface="+mj-cs"/>
              </a:rPr>
              <a:t/>
            </a:r>
            <a:br>
              <a:rPr kumimoji="0" lang="en-GB" sz="2400" b="1" i="1" u="none" strike="noStrike" kern="1200" cap="none" spc="0" normalizeH="0" baseline="0" noProof="0" dirty="0" smtClean="0">
                <a:ln>
                  <a:noFill/>
                </a:ln>
                <a:solidFill>
                  <a:schemeClr val="tx1"/>
                </a:solidFill>
                <a:effectLst/>
                <a:uLnTx/>
                <a:uFillTx/>
                <a:latin typeface="+mj-lt"/>
                <a:ea typeface="+mj-ea"/>
                <a:cs typeface="+mj-cs"/>
              </a:rPr>
            </a:br>
            <a:r>
              <a:rPr lang="en-GB" sz="2400" dirty="0" smtClean="0">
                <a:latin typeface="+mj-lt"/>
                <a:ea typeface="+mj-ea"/>
                <a:cs typeface="+mj-cs"/>
              </a:rPr>
              <a:t>The components</a:t>
            </a:r>
            <a:endParaRPr kumimoji="0" lang="en-GB" sz="2400" b="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p:nvPr/>
        </p:nvGrpSpPr>
        <p:grpSpPr>
          <a:xfrm>
            <a:off x="533399" y="1572656"/>
            <a:ext cx="7793641" cy="3317830"/>
            <a:chOff x="533399" y="1572656"/>
            <a:chExt cx="7793641" cy="3317830"/>
          </a:xfrm>
        </p:grpSpPr>
        <p:sp>
          <p:nvSpPr>
            <p:cNvPr id="6" name="Rectangle 5"/>
            <p:cNvSpPr/>
            <p:nvPr/>
          </p:nvSpPr>
          <p:spPr bwMode="ltGray">
            <a:xfrm>
              <a:off x="533400" y="2778122"/>
              <a:ext cx="6158948" cy="892729"/>
            </a:xfrm>
            <a:prstGeom prst="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lIns="45720" tIns="27432" rIns="45720" bIns="27432" rtlCol="0" anchor="ctr" anchorCtr="0"/>
            <a:lstStyle/>
            <a:p>
              <a:r>
                <a:rPr lang="fr-FR" sz="1400" b="1" dirty="0">
                  <a:solidFill>
                    <a:schemeClr val="tx1"/>
                  </a:solidFill>
                  <a:latin typeface="Arial" pitchFamily="34" charset="0"/>
                  <a:cs typeface="Arial" pitchFamily="34" charset="0"/>
                </a:rPr>
                <a:t>Profiles </a:t>
              </a:r>
            </a:p>
            <a:p>
              <a:r>
                <a:rPr lang="en-US" sz="1200" dirty="0">
                  <a:solidFill>
                    <a:schemeClr val="tx1"/>
                  </a:solidFill>
                  <a:latin typeface="Arial" pitchFamily="34" charset="0"/>
                  <a:cs typeface="Arial" pitchFamily="34" charset="0"/>
                </a:rPr>
                <a:t>“Key ring” that contains authorizations (cut keys</a:t>
              </a:r>
              <a:r>
                <a:rPr lang="en-US" sz="1200" dirty="0" smtClean="0">
                  <a:solidFill>
                    <a:schemeClr val="tx1"/>
                  </a:solidFill>
                  <a:latin typeface="Arial" pitchFamily="34" charset="0"/>
                  <a:cs typeface="Arial" pitchFamily="34" charset="0"/>
                </a:rPr>
                <a:t>)</a:t>
              </a:r>
              <a:endParaRPr lang="en-US" sz="1200" dirty="0">
                <a:solidFill>
                  <a:schemeClr val="tx1"/>
                </a:solidFill>
                <a:latin typeface="Arial" pitchFamily="34" charset="0"/>
                <a:cs typeface="Arial" pitchFamily="34" charset="0"/>
              </a:endParaRPr>
            </a:p>
          </p:txBody>
        </p:sp>
        <p:sp>
          <p:nvSpPr>
            <p:cNvPr id="8" name="Rectangle 7"/>
            <p:cNvSpPr/>
            <p:nvPr/>
          </p:nvSpPr>
          <p:spPr bwMode="ltGray">
            <a:xfrm>
              <a:off x="533399" y="3983590"/>
              <a:ext cx="6158949" cy="906462"/>
            </a:xfrm>
            <a:prstGeom prst="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lIns="45720" tIns="27432" rIns="45720" bIns="27432" rtlCol="0" anchor="ctr" anchorCtr="0"/>
            <a:lstStyle/>
            <a:p>
              <a:r>
                <a:rPr lang="fr-FR" sz="1400" b="1" dirty="0">
                  <a:solidFill>
                    <a:schemeClr val="tx1"/>
                  </a:solidFill>
                  <a:latin typeface="Arial" pitchFamily="34" charset="0"/>
                  <a:cs typeface="Arial" pitchFamily="34" charset="0"/>
                </a:rPr>
                <a:t>Authority </a:t>
              </a:r>
              <a:r>
                <a:rPr lang="fr-FR" sz="1400" b="1" dirty="0" smtClean="0">
                  <a:solidFill>
                    <a:schemeClr val="tx1"/>
                  </a:solidFill>
                  <a:latin typeface="Arial" pitchFamily="34" charset="0"/>
                  <a:cs typeface="Arial" pitchFamily="34" charset="0"/>
                </a:rPr>
                <a:t>Check</a:t>
              </a:r>
              <a:endParaRPr lang="fr-FR" sz="1400" b="1" dirty="0">
                <a:solidFill>
                  <a:schemeClr val="tx1"/>
                </a:solidFill>
                <a:latin typeface="Arial" pitchFamily="34" charset="0"/>
                <a:cs typeface="Arial" pitchFamily="34" charset="0"/>
              </a:endParaRPr>
            </a:p>
            <a:p>
              <a:r>
                <a:rPr lang="en-US" sz="1200" dirty="0">
                  <a:solidFill>
                    <a:schemeClr val="tx1"/>
                  </a:solidFill>
                  <a:latin typeface="Arial" pitchFamily="34" charset="0"/>
                  <a:cs typeface="Arial" pitchFamily="34" charset="0"/>
                </a:rPr>
                <a:t>Performed by SAP to ensure that a user ID has the correct authorization object and field value combination (cut key) to execute a particular task</a:t>
              </a:r>
            </a:p>
          </p:txBody>
        </p:sp>
        <p:sp>
          <p:nvSpPr>
            <p:cNvPr id="10" name="Rectangle 9"/>
            <p:cNvSpPr/>
            <p:nvPr/>
          </p:nvSpPr>
          <p:spPr bwMode="ltGray">
            <a:xfrm>
              <a:off x="533400" y="1572656"/>
              <a:ext cx="6158948" cy="892248"/>
            </a:xfrm>
            <a:prstGeom prst="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lIns="45720" tIns="27432" rIns="45720" bIns="27432" rtlCol="0" anchor="ctr" anchorCtr="0"/>
            <a:lstStyle/>
            <a:p>
              <a:r>
                <a:rPr lang="fr-FR" sz="1400" b="1" dirty="0">
                  <a:solidFill>
                    <a:schemeClr val="tx1"/>
                  </a:solidFill>
                  <a:latin typeface="Arial" pitchFamily="34" charset="0"/>
                  <a:cs typeface="Arial" pitchFamily="34" charset="0"/>
                </a:rPr>
                <a:t>Roles</a:t>
              </a:r>
            </a:p>
            <a:p>
              <a:r>
                <a:rPr lang="en-US" sz="1200" dirty="0">
                  <a:solidFill>
                    <a:schemeClr val="tx1"/>
                  </a:solidFill>
                  <a:latin typeface="Arial" pitchFamily="34" charset="0"/>
                  <a:cs typeface="Arial" pitchFamily="34" charset="0"/>
                </a:rPr>
                <a:t>Collection of transaction codes, authorizations and user assignments</a:t>
              </a:r>
            </a:p>
          </p:txBody>
        </p:sp>
        <p:grpSp>
          <p:nvGrpSpPr>
            <p:cNvPr id="3" name="Group 52"/>
            <p:cNvGrpSpPr>
              <a:grpSpLocks noChangeAspect="1"/>
            </p:cNvGrpSpPr>
            <p:nvPr/>
          </p:nvGrpSpPr>
          <p:grpSpPr>
            <a:xfrm>
              <a:off x="7250844" y="2832283"/>
              <a:ext cx="498260" cy="688420"/>
              <a:chOff x="5464612" y="2937303"/>
              <a:chExt cx="923911" cy="1276576"/>
            </a:xfrm>
          </p:grpSpPr>
          <p:grpSp>
            <p:nvGrpSpPr>
              <p:cNvPr id="4" name="Group 17"/>
              <p:cNvGrpSpPr>
                <a:grpSpLocks/>
              </p:cNvGrpSpPr>
              <p:nvPr/>
            </p:nvGrpSpPr>
            <p:grpSpPr bwMode="auto">
              <a:xfrm rot="7200000">
                <a:off x="5165555" y="3236360"/>
                <a:ext cx="1149659" cy="551546"/>
                <a:chOff x="4244" y="4785"/>
                <a:chExt cx="1339" cy="594"/>
              </a:xfrm>
              <a:solidFill>
                <a:schemeClr val="tx2"/>
              </a:solidFill>
            </p:grpSpPr>
            <p:sp>
              <p:nvSpPr>
                <p:cNvPr id="48" name="Oval 7"/>
                <p:cNvSpPr>
                  <a:spLocks noChangeArrowheads="1"/>
                </p:cNvSpPr>
                <p:nvPr/>
              </p:nvSpPr>
              <p:spPr bwMode="blackWhite">
                <a:xfrm>
                  <a:off x="4244" y="4785"/>
                  <a:ext cx="594" cy="594"/>
                </a:xfrm>
                <a:prstGeom prst="ellipse">
                  <a:avLst/>
                </a:prstGeom>
                <a:solidFill>
                  <a:schemeClr val="tx2"/>
                </a:solidFill>
                <a:ln w="9525" algn="ctr">
                  <a:noFill/>
                  <a:round/>
                  <a:headEnd/>
                  <a:tailEnd/>
                </a:ln>
              </p:spPr>
              <p:txBody>
                <a:bodyPr wrap="none" lIns="63500" tIns="0" rIns="64800" bIns="0" anchor="ctr"/>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49" name="Freeform 8"/>
                <p:cNvSpPr>
                  <a:spLocks/>
                </p:cNvSpPr>
                <p:nvPr/>
              </p:nvSpPr>
              <p:spPr bwMode="blackWhite">
                <a:xfrm>
                  <a:off x="4811" y="5019"/>
                  <a:ext cx="772" cy="230"/>
                </a:xfrm>
                <a:custGeom>
                  <a:avLst/>
                  <a:gdLst>
                    <a:gd name="T0" fmla="*/ 772 w 772"/>
                    <a:gd name="T1" fmla="*/ 84 h 230"/>
                    <a:gd name="T2" fmla="*/ 638 w 772"/>
                    <a:gd name="T3" fmla="*/ 0 h 230"/>
                    <a:gd name="T4" fmla="*/ 22 w 772"/>
                    <a:gd name="T5" fmla="*/ 4 h 230"/>
                    <a:gd name="T6" fmla="*/ 0 w 772"/>
                    <a:gd name="T7" fmla="*/ 230 h 230"/>
                    <a:gd name="T8" fmla="*/ 26 w 772"/>
                    <a:gd name="T9" fmla="*/ 194 h 230"/>
                    <a:gd name="T10" fmla="*/ 84 w 772"/>
                    <a:gd name="T11" fmla="*/ 218 h 230"/>
                    <a:gd name="T12" fmla="*/ 150 w 772"/>
                    <a:gd name="T13" fmla="*/ 178 h 230"/>
                    <a:gd name="T14" fmla="*/ 202 w 772"/>
                    <a:gd name="T15" fmla="*/ 182 h 230"/>
                    <a:gd name="T16" fmla="*/ 272 w 772"/>
                    <a:gd name="T17" fmla="*/ 146 h 230"/>
                    <a:gd name="T18" fmla="*/ 318 w 772"/>
                    <a:gd name="T19" fmla="*/ 178 h 230"/>
                    <a:gd name="T20" fmla="*/ 356 w 772"/>
                    <a:gd name="T21" fmla="*/ 146 h 230"/>
                    <a:gd name="T22" fmla="*/ 404 w 772"/>
                    <a:gd name="T23" fmla="*/ 182 h 230"/>
                    <a:gd name="T24" fmla="*/ 486 w 772"/>
                    <a:gd name="T25" fmla="*/ 136 h 230"/>
                    <a:gd name="T26" fmla="*/ 530 w 772"/>
                    <a:gd name="T27" fmla="*/ 158 h 230"/>
                    <a:gd name="T28" fmla="*/ 562 w 772"/>
                    <a:gd name="T29" fmla="*/ 128 h 230"/>
                    <a:gd name="T30" fmla="*/ 640 w 772"/>
                    <a:gd name="T31" fmla="*/ 178 h 230"/>
                    <a:gd name="T32" fmla="*/ 772 w 772"/>
                    <a:gd name="T33" fmla="*/ 84 h 2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2"/>
                    <a:gd name="T52" fmla="*/ 0 h 230"/>
                    <a:gd name="T53" fmla="*/ 772 w 772"/>
                    <a:gd name="T54" fmla="*/ 230 h 2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2" h="230">
                      <a:moveTo>
                        <a:pt x="772" y="84"/>
                      </a:moveTo>
                      <a:lnTo>
                        <a:pt x="638" y="0"/>
                      </a:lnTo>
                      <a:lnTo>
                        <a:pt x="22" y="4"/>
                      </a:lnTo>
                      <a:lnTo>
                        <a:pt x="0" y="230"/>
                      </a:lnTo>
                      <a:lnTo>
                        <a:pt x="26" y="194"/>
                      </a:lnTo>
                      <a:lnTo>
                        <a:pt x="84" y="218"/>
                      </a:lnTo>
                      <a:lnTo>
                        <a:pt x="150" y="178"/>
                      </a:lnTo>
                      <a:lnTo>
                        <a:pt x="202" y="182"/>
                      </a:lnTo>
                      <a:lnTo>
                        <a:pt x="272" y="146"/>
                      </a:lnTo>
                      <a:lnTo>
                        <a:pt x="318" y="178"/>
                      </a:lnTo>
                      <a:lnTo>
                        <a:pt x="356" y="146"/>
                      </a:lnTo>
                      <a:lnTo>
                        <a:pt x="404" y="182"/>
                      </a:lnTo>
                      <a:lnTo>
                        <a:pt x="486" y="136"/>
                      </a:lnTo>
                      <a:lnTo>
                        <a:pt x="530" y="158"/>
                      </a:lnTo>
                      <a:lnTo>
                        <a:pt x="562" y="128"/>
                      </a:lnTo>
                      <a:lnTo>
                        <a:pt x="640" y="178"/>
                      </a:lnTo>
                      <a:lnTo>
                        <a:pt x="772" y="84"/>
                      </a:lnTo>
                      <a:close/>
                    </a:path>
                  </a:pathLst>
                </a:custGeom>
                <a:solidFill>
                  <a:schemeClr val="tx2"/>
                </a:solidFill>
                <a:ln w="9525">
                  <a:noFill/>
                  <a:round/>
                  <a:headEnd/>
                  <a:tailEnd/>
                </a:ln>
              </p:spPr>
              <p:txBody>
                <a:bodyPr lIns="63500" tIns="0" rIns="64800" bIns="0"/>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grpSp>
          <p:grpSp>
            <p:nvGrpSpPr>
              <p:cNvPr id="5" name="Group 50"/>
              <p:cNvGrpSpPr/>
              <p:nvPr/>
            </p:nvGrpSpPr>
            <p:grpSpPr>
              <a:xfrm>
                <a:off x="5679517" y="3009410"/>
                <a:ext cx="709006" cy="1204469"/>
                <a:chOff x="5679517" y="3009410"/>
                <a:chExt cx="709006" cy="1204469"/>
              </a:xfrm>
            </p:grpSpPr>
            <p:grpSp>
              <p:nvGrpSpPr>
                <p:cNvPr id="7" name="Group 17"/>
                <p:cNvGrpSpPr>
                  <a:grpSpLocks/>
                </p:cNvGrpSpPr>
                <p:nvPr/>
              </p:nvGrpSpPr>
              <p:grpSpPr bwMode="auto">
                <a:xfrm rot="6300000">
                  <a:off x="5383888" y="3305039"/>
                  <a:ext cx="1142808" cy="551550"/>
                  <a:chOff x="3767" y="4920"/>
                  <a:chExt cx="1331" cy="594"/>
                </a:xfrm>
                <a:solidFill>
                  <a:schemeClr val="tx2">
                    <a:lumMod val="60000"/>
                    <a:lumOff val="40000"/>
                  </a:schemeClr>
                </a:solidFill>
              </p:grpSpPr>
              <p:sp>
                <p:nvSpPr>
                  <p:cNvPr id="43" name="Oval 7"/>
                  <p:cNvSpPr>
                    <a:spLocks noChangeArrowheads="1"/>
                  </p:cNvSpPr>
                  <p:nvPr/>
                </p:nvSpPr>
                <p:spPr bwMode="blackWhite">
                  <a:xfrm>
                    <a:off x="3767" y="4920"/>
                    <a:ext cx="594" cy="594"/>
                  </a:xfrm>
                  <a:prstGeom prst="ellipse">
                    <a:avLst/>
                  </a:prstGeom>
                  <a:solidFill>
                    <a:schemeClr val="tx2">
                      <a:lumMod val="60000"/>
                      <a:lumOff val="40000"/>
                    </a:schemeClr>
                  </a:solidFill>
                  <a:ln w="9525" algn="ctr">
                    <a:noFill/>
                    <a:round/>
                    <a:headEnd/>
                    <a:tailEnd/>
                  </a:ln>
                </p:spPr>
                <p:txBody>
                  <a:bodyPr wrap="none" lIns="63500" tIns="0" rIns="64800" bIns="0" anchor="ctr"/>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44" name="Freeform 8"/>
                  <p:cNvSpPr>
                    <a:spLocks/>
                  </p:cNvSpPr>
                  <p:nvPr/>
                </p:nvSpPr>
                <p:spPr bwMode="blackWhite">
                  <a:xfrm>
                    <a:off x="4326" y="5157"/>
                    <a:ext cx="772" cy="230"/>
                  </a:xfrm>
                  <a:custGeom>
                    <a:avLst/>
                    <a:gdLst>
                      <a:gd name="T0" fmla="*/ 772 w 772"/>
                      <a:gd name="T1" fmla="*/ 84 h 230"/>
                      <a:gd name="T2" fmla="*/ 638 w 772"/>
                      <a:gd name="T3" fmla="*/ 0 h 230"/>
                      <a:gd name="T4" fmla="*/ 22 w 772"/>
                      <a:gd name="T5" fmla="*/ 4 h 230"/>
                      <a:gd name="T6" fmla="*/ 0 w 772"/>
                      <a:gd name="T7" fmla="*/ 230 h 230"/>
                      <a:gd name="T8" fmla="*/ 26 w 772"/>
                      <a:gd name="T9" fmla="*/ 194 h 230"/>
                      <a:gd name="T10" fmla="*/ 84 w 772"/>
                      <a:gd name="T11" fmla="*/ 218 h 230"/>
                      <a:gd name="T12" fmla="*/ 150 w 772"/>
                      <a:gd name="T13" fmla="*/ 178 h 230"/>
                      <a:gd name="T14" fmla="*/ 202 w 772"/>
                      <a:gd name="T15" fmla="*/ 182 h 230"/>
                      <a:gd name="T16" fmla="*/ 272 w 772"/>
                      <a:gd name="T17" fmla="*/ 146 h 230"/>
                      <a:gd name="T18" fmla="*/ 318 w 772"/>
                      <a:gd name="T19" fmla="*/ 178 h 230"/>
                      <a:gd name="T20" fmla="*/ 356 w 772"/>
                      <a:gd name="T21" fmla="*/ 146 h 230"/>
                      <a:gd name="T22" fmla="*/ 404 w 772"/>
                      <a:gd name="T23" fmla="*/ 182 h 230"/>
                      <a:gd name="T24" fmla="*/ 486 w 772"/>
                      <a:gd name="T25" fmla="*/ 136 h 230"/>
                      <a:gd name="T26" fmla="*/ 530 w 772"/>
                      <a:gd name="T27" fmla="*/ 158 h 230"/>
                      <a:gd name="T28" fmla="*/ 562 w 772"/>
                      <a:gd name="T29" fmla="*/ 128 h 230"/>
                      <a:gd name="T30" fmla="*/ 640 w 772"/>
                      <a:gd name="T31" fmla="*/ 178 h 230"/>
                      <a:gd name="T32" fmla="*/ 772 w 772"/>
                      <a:gd name="T33" fmla="*/ 84 h 2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2"/>
                      <a:gd name="T52" fmla="*/ 0 h 230"/>
                      <a:gd name="T53" fmla="*/ 772 w 772"/>
                      <a:gd name="T54" fmla="*/ 230 h 2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2" h="230">
                        <a:moveTo>
                          <a:pt x="772" y="84"/>
                        </a:moveTo>
                        <a:lnTo>
                          <a:pt x="638" y="0"/>
                        </a:lnTo>
                        <a:lnTo>
                          <a:pt x="22" y="4"/>
                        </a:lnTo>
                        <a:lnTo>
                          <a:pt x="0" y="230"/>
                        </a:lnTo>
                        <a:lnTo>
                          <a:pt x="26" y="194"/>
                        </a:lnTo>
                        <a:lnTo>
                          <a:pt x="84" y="218"/>
                        </a:lnTo>
                        <a:lnTo>
                          <a:pt x="150" y="178"/>
                        </a:lnTo>
                        <a:lnTo>
                          <a:pt x="202" y="182"/>
                        </a:lnTo>
                        <a:lnTo>
                          <a:pt x="272" y="146"/>
                        </a:lnTo>
                        <a:lnTo>
                          <a:pt x="318" y="178"/>
                        </a:lnTo>
                        <a:lnTo>
                          <a:pt x="356" y="146"/>
                        </a:lnTo>
                        <a:lnTo>
                          <a:pt x="404" y="182"/>
                        </a:lnTo>
                        <a:lnTo>
                          <a:pt x="486" y="136"/>
                        </a:lnTo>
                        <a:lnTo>
                          <a:pt x="530" y="158"/>
                        </a:lnTo>
                        <a:lnTo>
                          <a:pt x="562" y="128"/>
                        </a:lnTo>
                        <a:lnTo>
                          <a:pt x="640" y="178"/>
                        </a:lnTo>
                        <a:lnTo>
                          <a:pt x="772" y="84"/>
                        </a:lnTo>
                        <a:close/>
                      </a:path>
                    </a:pathLst>
                  </a:custGeom>
                  <a:solidFill>
                    <a:schemeClr val="tx2">
                      <a:lumMod val="60000"/>
                      <a:lumOff val="40000"/>
                    </a:schemeClr>
                  </a:solidFill>
                  <a:ln w="9525">
                    <a:noFill/>
                    <a:round/>
                    <a:headEnd/>
                    <a:tailEnd/>
                  </a:ln>
                </p:spPr>
                <p:txBody>
                  <a:bodyPr lIns="63500" tIns="0" rIns="64800" bIns="0"/>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grpSp>
            <p:grpSp>
              <p:nvGrpSpPr>
                <p:cNvPr id="9" name="Group 39"/>
                <p:cNvGrpSpPr/>
                <p:nvPr/>
              </p:nvGrpSpPr>
              <p:grpSpPr>
                <a:xfrm rot="5818393">
                  <a:off x="5546069" y="3371425"/>
                  <a:ext cx="1133360" cy="551548"/>
                  <a:chOff x="1128698" y="5333361"/>
                  <a:chExt cx="448629" cy="185046"/>
                </a:xfrm>
              </p:grpSpPr>
              <p:grpSp>
                <p:nvGrpSpPr>
                  <p:cNvPr id="11" name="Group 17"/>
                  <p:cNvGrpSpPr>
                    <a:grpSpLocks/>
                  </p:cNvGrpSpPr>
                  <p:nvPr/>
                </p:nvGrpSpPr>
                <p:grpSpPr bwMode="auto">
                  <a:xfrm>
                    <a:off x="1128698" y="5333361"/>
                    <a:ext cx="448629" cy="185046"/>
                    <a:chOff x="3515" y="4984"/>
                    <a:chExt cx="1320" cy="594"/>
                  </a:xfrm>
                  <a:solidFill>
                    <a:schemeClr val="tx2"/>
                  </a:solidFill>
                </p:grpSpPr>
                <p:sp>
                  <p:nvSpPr>
                    <p:cNvPr id="38" name="Oval 7"/>
                    <p:cNvSpPr>
                      <a:spLocks noChangeArrowheads="1"/>
                    </p:cNvSpPr>
                    <p:nvPr/>
                  </p:nvSpPr>
                  <p:spPr bwMode="blackWhite">
                    <a:xfrm>
                      <a:off x="3515" y="4984"/>
                      <a:ext cx="594" cy="594"/>
                    </a:xfrm>
                    <a:prstGeom prst="ellipse">
                      <a:avLst/>
                    </a:prstGeom>
                    <a:solidFill>
                      <a:schemeClr val="tx2">
                        <a:lumMod val="20000"/>
                        <a:lumOff val="80000"/>
                      </a:schemeClr>
                    </a:solidFill>
                    <a:ln w="9525" algn="ctr">
                      <a:noFill/>
                      <a:round/>
                      <a:headEnd/>
                      <a:tailEnd/>
                    </a:ln>
                  </p:spPr>
                  <p:txBody>
                    <a:bodyPr wrap="none" lIns="63500" tIns="0" rIns="64800" bIns="0" anchor="ctr"/>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39" name="Freeform 8"/>
                    <p:cNvSpPr>
                      <a:spLocks/>
                    </p:cNvSpPr>
                    <p:nvPr/>
                  </p:nvSpPr>
                  <p:spPr bwMode="blackWhite">
                    <a:xfrm>
                      <a:off x="4063" y="5169"/>
                      <a:ext cx="772" cy="230"/>
                    </a:xfrm>
                    <a:custGeom>
                      <a:avLst/>
                      <a:gdLst>
                        <a:gd name="T0" fmla="*/ 772 w 772"/>
                        <a:gd name="T1" fmla="*/ 84 h 230"/>
                        <a:gd name="T2" fmla="*/ 638 w 772"/>
                        <a:gd name="T3" fmla="*/ 0 h 230"/>
                        <a:gd name="T4" fmla="*/ 22 w 772"/>
                        <a:gd name="T5" fmla="*/ 4 h 230"/>
                        <a:gd name="T6" fmla="*/ 0 w 772"/>
                        <a:gd name="T7" fmla="*/ 230 h 230"/>
                        <a:gd name="T8" fmla="*/ 26 w 772"/>
                        <a:gd name="T9" fmla="*/ 194 h 230"/>
                        <a:gd name="T10" fmla="*/ 84 w 772"/>
                        <a:gd name="T11" fmla="*/ 218 h 230"/>
                        <a:gd name="T12" fmla="*/ 150 w 772"/>
                        <a:gd name="T13" fmla="*/ 178 h 230"/>
                        <a:gd name="T14" fmla="*/ 202 w 772"/>
                        <a:gd name="T15" fmla="*/ 182 h 230"/>
                        <a:gd name="T16" fmla="*/ 272 w 772"/>
                        <a:gd name="T17" fmla="*/ 146 h 230"/>
                        <a:gd name="T18" fmla="*/ 318 w 772"/>
                        <a:gd name="T19" fmla="*/ 178 h 230"/>
                        <a:gd name="T20" fmla="*/ 356 w 772"/>
                        <a:gd name="T21" fmla="*/ 146 h 230"/>
                        <a:gd name="T22" fmla="*/ 404 w 772"/>
                        <a:gd name="T23" fmla="*/ 182 h 230"/>
                        <a:gd name="T24" fmla="*/ 486 w 772"/>
                        <a:gd name="T25" fmla="*/ 136 h 230"/>
                        <a:gd name="T26" fmla="*/ 530 w 772"/>
                        <a:gd name="T27" fmla="*/ 158 h 230"/>
                        <a:gd name="T28" fmla="*/ 562 w 772"/>
                        <a:gd name="T29" fmla="*/ 128 h 230"/>
                        <a:gd name="T30" fmla="*/ 640 w 772"/>
                        <a:gd name="T31" fmla="*/ 178 h 230"/>
                        <a:gd name="T32" fmla="*/ 772 w 772"/>
                        <a:gd name="T33" fmla="*/ 84 h 2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2"/>
                        <a:gd name="T52" fmla="*/ 0 h 230"/>
                        <a:gd name="T53" fmla="*/ 772 w 772"/>
                        <a:gd name="T54" fmla="*/ 230 h 2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2" h="230">
                          <a:moveTo>
                            <a:pt x="772" y="84"/>
                          </a:moveTo>
                          <a:lnTo>
                            <a:pt x="638" y="0"/>
                          </a:lnTo>
                          <a:lnTo>
                            <a:pt x="22" y="4"/>
                          </a:lnTo>
                          <a:lnTo>
                            <a:pt x="0" y="230"/>
                          </a:lnTo>
                          <a:lnTo>
                            <a:pt x="26" y="194"/>
                          </a:lnTo>
                          <a:lnTo>
                            <a:pt x="84" y="218"/>
                          </a:lnTo>
                          <a:lnTo>
                            <a:pt x="150" y="178"/>
                          </a:lnTo>
                          <a:lnTo>
                            <a:pt x="202" y="182"/>
                          </a:lnTo>
                          <a:lnTo>
                            <a:pt x="272" y="146"/>
                          </a:lnTo>
                          <a:lnTo>
                            <a:pt x="318" y="178"/>
                          </a:lnTo>
                          <a:lnTo>
                            <a:pt x="356" y="146"/>
                          </a:lnTo>
                          <a:lnTo>
                            <a:pt x="404" y="182"/>
                          </a:lnTo>
                          <a:lnTo>
                            <a:pt x="486" y="136"/>
                          </a:lnTo>
                          <a:lnTo>
                            <a:pt x="530" y="158"/>
                          </a:lnTo>
                          <a:lnTo>
                            <a:pt x="562" y="128"/>
                          </a:lnTo>
                          <a:lnTo>
                            <a:pt x="640" y="178"/>
                          </a:lnTo>
                          <a:lnTo>
                            <a:pt x="772" y="84"/>
                          </a:lnTo>
                          <a:close/>
                        </a:path>
                      </a:pathLst>
                    </a:custGeom>
                    <a:solidFill>
                      <a:schemeClr val="tx2">
                        <a:lumMod val="20000"/>
                        <a:lumOff val="80000"/>
                      </a:schemeClr>
                    </a:solidFill>
                    <a:ln w="9525">
                      <a:noFill/>
                      <a:round/>
                      <a:headEnd/>
                      <a:tailEnd/>
                    </a:ln>
                  </p:spPr>
                  <p:txBody>
                    <a:bodyPr lIns="63500" tIns="0" rIns="64800" bIns="0"/>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Georgia" pitchFamily="18" charset="0"/>
                      </a:endParaRPr>
                    </a:p>
                  </p:txBody>
                </p:sp>
              </p:grpSp>
              <p:sp>
                <p:nvSpPr>
                  <p:cNvPr id="37" name="Oval 36"/>
                  <p:cNvSpPr/>
                  <p:nvPr/>
                </p:nvSpPr>
                <p:spPr bwMode="ltGray">
                  <a:xfrm>
                    <a:off x="1163303" y="5403748"/>
                    <a:ext cx="45720" cy="45718"/>
                  </a:xfrm>
                  <a:prstGeom prst="ellipse">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Georgia" pitchFamily="18" charset="0"/>
                    </a:endParaRPr>
                  </a:p>
                </p:txBody>
              </p:sp>
            </p:grpSp>
          </p:grpSp>
        </p:grpSp>
        <p:pic>
          <p:nvPicPr>
            <p:cNvPr id="54" name="Picture 3" descr="med_cutaway_cyl_www"/>
            <p:cNvPicPr preferRelativeResize="0">
              <a:picLocks noChangeAspect="1" noChangeArrowheads="1"/>
            </p:cNvPicPr>
            <p:nvPr/>
          </p:nvPicPr>
          <p:blipFill>
            <a:blip r:embed="rId3" cstate="print"/>
            <a:stretch>
              <a:fillRect/>
            </a:stretch>
          </p:blipFill>
          <p:spPr bwMode="auto">
            <a:xfrm>
              <a:off x="7070376" y="3969499"/>
              <a:ext cx="1142664" cy="920987"/>
            </a:xfrm>
            <a:prstGeom prst="rect">
              <a:avLst/>
            </a:prstGeom>
            <a:noFill/>
          </p:spPr>
        </p:pic>
        <p:grpSp>
          <p:nvGrpSpPr>
            <p:cNvPr id="12" name="Group 58"/>
            <p:cNvGrpSpPr/>
            <p:nvPr/>
          </p:nvGrpSpPr>
          <p:grpSpPr>
            <a:xfrm>
              <a:off x="7052797" y="1825147"/>
              <a:ext cx="1274243" cy="535142"/>
              <a:chOff x="7052797" y="1825147"/>
              <a:chExt cx="1274243" cy="535142"/>
            </a:xfrm>
          </p:grpSpPr>
          <p:sp>
            <p:nvSpPr>
              <p:cNvPr id="56" name="TextBox 55"/>
              <p:cNvSpPr txBox="1"/>
              <p:nvPr/>
            </p:nvSpPr>
            <p:spPr>
              <a:xfrm>
                <a:off x="7052797" y="1825147"/>
                <a:ext cx="1274243" cy="223031"/>
              </a:xfrm>
              <a:prstGeom prst="rect">
                <a:avLst/>
              </a:prstGeom>
              <a:solidFill>
                <a:schemeClr val="accent2">
                  <a:lumMod val="20000"/>
                  <a:lumOff val="80000"/>
                </a:schemeClr>
              </a:solidFill>
              <a:ln>
                <a:noFill/>
              </a:ln>
            </p:spPr>
            <p:txBody>
              <a:bodyPr wrap="square" lIns="45720" tIns="27432" rIns="45720" bIns="27432" rtlCol="0">
                <a:noAutofit/>
              </a:bodyPr>
              <a:lstStyle/>
              <a:p>
                <a:r>
                  <a:rPr lang="en-US" sz="1200" dirty="0">
                    <a:latin typeface="Arial" pitchFamily="34" charset="0"/>
                    <a:cs typeface="Arial" pitchFamily="34" charset="0"/>
                  </a:rPr>
                  <a:t>R: Display PO</a:t>
                </a:r>
              </a:p>
            </p:txBody>
          </p:sp>
          <p:sp>
            <p:nvSpPr>
              <p:cNvPr id="57" name="TextBox 56"/>
              <p:cNvSpPr txBox="1"/>
              <p:nvPr/>
            </p:nvSpPr>
            <p:spPr>
              <a:xfrm>
                <a:off x="7052797" y="2140833"/>
                <a:ext cx="1274243" cy="219456"/>
              </a:xfrm>
              <a:prstGeom prst="rect">
                <a:avLst/>
              </a:prstGeom>
              <a:solidFill>
                <a:schemeClr val="accent2">
                  <a:lumMod val="20000"/>
                  <a:lumOff val="80000"/>
                </a:schemeClr>
              </a:solidFill>
              <a:ln>
                <a:noFill/>
              </a:ln>
            </p:spPr>
            <p:txBody>
              <a:bodyPr wrap="square" lIns="45720" tIns="27432" rIns="45720" bIns="27432" rtlCol="0">
                <a:noAutofit/>
              </a:bodyPr>
              <a:lstStyle/>
              <a:p>
                <a:r>
                  <a:rPr lang="en-US" sz="1200" dirty="0">
                    <a:latin typeface="Arial" pitchFamily="34" charset="0"/>
                    <a:cs typeface="Arial" pitchFamily="34" charset="0"/>
                  </a:rPr>
                  <a:t>R: Create PO</a:t>
                </a:r>
              </a:p>
            </p:txBody>
          </p:sp>
        </p:grpSp>
        <p:sp>
          <p:nvSpPr>
            <p:cNvPr id="58" name="TextBox 57"/>
            <p:cNvSpPr txBox="1"/>
            <p:nvPr/>
          </p:nvSpPr>
          <p:spPr>
            <a:xfrm>
              <a:off x="7198569" y="1599658"/>
              <a:ext cx="914400" cy="184666"/>
            </a:xfrm>
            <a:prstGeom prst="rect">
              <a:avLst/>
            </a:prstGeom>
            <a:noFill/>
          </p:spPr>
          <p:txBody>
            <a:bodyPr wrap="square" lIns="0" tIns="0" rIns="0" bIns="0" rtlCol="0">
              <a:spAutoFit/>
            </a:bodyPr>
            <a:lstStyle/>
            <a:p>
              <a:pPr algn="ctr"/>
              <a:r>
                <a:rPr lang="en-US" sz="1200" b="1" dirty="0">
                  <a:solidFill>
                    <a:schemeClr val="tx2"/>
                  </a:solidFill>
                  <a:latin typeface="Arial" pitchFamily="34" charset="0"/>
                  <a:cs typeface="Arial" pitchFamily="34" charset="0"/>
                </a:rPr>
                <a:t>Buyer</a:t>
              </a:r>
            </a:p>
          </p:txBody>
        </p:sp>
      </p:grpSp>
      <p:sp>
        <p:nvSpPr>
          <p:cNvPr id="35" name="Title 1"/>
          <p:cNvSpPr txBox="1">
            <a:spLocks/>
          </p:cNvSpPr>
          <p:nvPr/>
        </p:nvSpPr>
        <p:spPr>
          <a:xfrm>
            <a:off x="533400" y="688181"/>
            <a:ext cx="8077200" cy="738664"/>
          </a:xfrm>
          <a:prstGeom prst="rect">
            <a:avLst/>
          </a:prstGeom>
        </p:spPr>
        <p:txBody>
          <a:bodyPr vert="horz" lIns="0" tIns="0" rIns="0" bIns="0" rtlCol="0" anchor="t" anchorCtr="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1" u="none" strike="noStrike" kern="1200" cap="none" spc="0" normalizeH="0" baseline="0" noProof="0" dirty="0" smtClean="0">
                <a:ln>
                  <a:noFill/>
                </a:ln>
                <a:solidFill>
                  <a:schemeClr val="tx1"/>
                </a:solidFill>
                <a:effectLst/>
                <a:uLnTx/>
                <a:uFillTx/>
                <a:latin typeface="+mj-lt"/>
                <a:ea typeface="+mj-ea"/>
                <a:cs typeface="+mj-cs"/>
              </a:rPr>
              <a:t>SAP Authorization</a:t>
            </a:r>
            <a:r>
              <a:rPr kumimoji="0" lang="en-GB" sz="2400" b="1" i="1" u="none" strike="noStrike" kern="1200" cap="none" spc="0" normalizeH="0" noProof="0" dirty="0" smtClean="0">
                <a:ln>
                  <a:noFill/>
                </a:ln>
                <a:solidFill>
                  <a:schemeClr val="tx1"/>
                </a:solidFill>
                <a:effectLst/>
                <a:uLnTx/>
                <a:uFillTx/>
                <a:latin typeface="+mj-lt"/>
                <a:ea typeface="+mj-ea"/>
                <a:cs typeface="+mj-cs"/>
              </a:rPr>
              <a:t> </a:t>
            </a:r>
            <a:r>
              <a:rPr lang="en-GB" sz="2400" b="1" i="1" noProof="0" dirty="0" smtClean="0">
                <a:latin typeface="+mj-lt"/>
                <a:ea typeface="+mj-ea"/>
                <a:cs typeface="+mj-cs"/>
              </a:rPr>
              <a:t>C</a:t>
            </a:r>
            <a:r>
              <a:rPr kumimoji="0" lang="en-GB" sz="2400" b="1" i="1" u="none" strike="noStrike" kern="1200" cap="none" spc="0" normalizeH="0" noProof="0" dirty="0" smtClean="0">
                <a:ln>
                  <a:noFill/>
                </a:ln>
                <a:solidFill>
                  <a:schemeClr val="tx1"/>
                </a:solidFill>
                <a:effectLst/>
                <a:uLnTx/>
                <a:uFillTx/>
                <a:latin typeface="+mj-lt"/>
                <a:ea typeface="+mj-ea"/>
                <a:cs typeface="+mj-cs"/>
              </a:rPr>
              <a:t>oncept</a:t>
            </a:r>
            <a:r>
              <a:rPr kumimoji="0" lang="en-GB" sz="2400" b="1" i="1" u="none" strike="noStrike" kern="1200" cap="none" spc="0" normalizeH="0" baseline="0" noProof="0" dirty="0" smtClean="0">
                <a:ln>
                  <a:noFill/>
                </a:ln>
                <a:solidFill>
                  <a:schemeClr val="tx1"/>
                </a:solidFill>
                <a:effectLst/>
                <a:uLnTx/>
                <a:uFillTx/>
                <a:latin typeface="+mj-lt"/>
                <a:ea typeface="+mj-ea"/>
                <a:cs typeface="+mj-cs"/>
              </a:rPr>
              <a:t/>
            </a:r>
            <a:br>
              <a:rPr kumimoji="0" lang="en-GB" sz="2400" b="1" i="1" u="none" strike="noStrike" kern="1200" cap="none" spc="0" normalizeH="0" baseline="0" noProof="0" dirty="0" smtClean="0">
                <a:ln>
                  <a:noFill/>
                </a:ln>
                <a:solidFill>
                  <a:schemeClr val="tx1"/>
                </a:solidFill>
                <a:effectLst/>
                <a:uLnTx/>
                <a:uFillTx/>
                <a:latin typeface="+mj-lt"/>
                <a:ea typeface="+mj-ea"/>
                <a:cs typeface="+mj-cs"/>
              </a:rPr>
            </a:br>
            <a:r>
              <a:rPr lang="en-GB" sz="2400" dirty="0" smtClean="0">
                <a:latin typeface="+mj-lt"/>
                <a:ea typeface="+mj-ea"/>
                <a:cs typeface="+mj-cs"/>
              </a:rPr>
              <a:t>The components</a:t>
            </a:r>
            <a:endParaRPr kumimoji="0" lang="en-GB" sz="2400" b="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8181"/>
            <a:ext cx="8077200" cy="738664"/>
          </a:xfrm>
        </p:spPr>
        <p:txBody>
          <a:bodyPr>
            <a:noAutofit/>
          </a:bodyPr>
          <a:lstStyle/>
          <a:p>
            <a:pPr algn="l"/>
            <a:r>
              <a:rPr lang="en-GB" sz="2400" b="1" i="1" dirty="0" smtClean="0"/>
              <a:t>SAP Authorization Concept </a:t>
            </a:r>
            <a:br>
              <a:rPr lang="en-GB" sz="2400" b="1" i="1" dirty="0" smtClean="0"/>
            </a:br>
            <a:r>
              <a:rPr lang="en-GB" sz="2400" dirty="0" smtClean="0"/>
              <a:t>Bringing it all together</a:t>
            </a:r>
            <a:endParaRPr lang="en-GB" sz="2400" dirty="0"/>
          </a:p>
        </p:txBody>
      </p:sp>
      <p:sp>
        <p:nvSpPr>
          <p:cNvPr id="32" name="Content Placeholder 2"/>
          <p:cNvSpPr>
            <a:spLocks noGrp="1"/>
          </p:cNvSpPr>
          <p:nvPr>
            <p:ph sz="quarter" idx="15"/>
          </p:nvPr>
        </p:nvSpPr>
        <p:spPr>
          <a:xfrm>
            <a:off x="533400" y="1874520"/>
            <a:ext cx="8077200" cy="607859"/>
          </a:xfrm>
        </p:spPr>
        <p:txBody>
          <a:bodyPr>
            <a:normAutofit fontScale="55000" lnSpcReduction="20000"/>
          </a:bodyPr>
          <a:lstStyle/>
          <a:p>
            <a:r>
              <a:rPr lang="en-US" b="1" dirty="0">
                <a:solidFill>
                  <a:schemeClr val="tx2"/>
                </a:solidFill>
                <a:cs typeface="Arial" pitchFamily="34" charset="0"/>
              </a:rPr>
              <a:t>Let’s make an analogy… </a:t>
            </a:r>
          </a:p>
          <a:p>
            <a:r>
              <a:rPr lang="en-US" b="1" dirty="0">
                <a:solidFill>
                  <a:schemeClr val="tx2"/>
                </a:solidFill>
                <a:cs typeface="Arial" pitchFamily="34" charset="0"/>
              </a:rPr>
              <a:t>… the Lock and the Key</a:t>
            </a:r>
          </a:p>
        </p:txBody>
      </p:sp>
      <p:sp>
        <p:nvSpPr>
          <p:cNvPr id="33" name="Curved Left Arrow 32"/>
          <p:cNvSpPr/>
          <p:nvPr/>
        </p:nvSpPr>
        <p:spPr bwMode="ltGray">
          <a:xfrm rot="5400000">
            <a:off x="4290560" y="3836658"/>
            <a:ext cx="683351" cy="2246542"/>
          </a:xfrm>
          <a:prstGeom prst="curvedLeftArrow">
            <a:avLst>
              <a:gd name="adj1" fmla="val 25000"/>
              <a:gd name="adj2" fmla="val 50000"/>
              <a:gd name="adj3" fmla="val 18640"/>
            </a:avLst>
          </a:prstGeom>
          <a:solidFill>
            <a:srgbClr val="968C6D"/>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lstStyle/>
          <a:p>
            <a:endParaRPr lang="en-US" sz="1200" dirty="0">
              <a:solidFill>
                <a:schemeClr val="bg1"/>
              </a:solidFill>
              <a:latin typeface="Arial" pitchFamily="34" charset="0"/>
              <a:cs typeface="Arial" pitchFamily="34" charset="0"/>
            </a:endParaRPr>
          </a:p>
        </p:txBody>
      </p:sp>
      <p:sp>
        <p:nvSpPr>
          <p:cNvPr id="34" name="Text Box 11"/>
          <p:cNvSpPr txBox="1">
            <a:spLocks noChangeArrowheads="1"/>
          </p:cNvSpPr>
          <p:nvPr/>
        </p:nvSpPr>
        <p:spPr bwMode="blackWhite">
          <a:xfrm>
            <a:off x="5630410" y="5417267"/>
            <a:ext cx="2987806" cy="184666"/>
          </a:xfrm>
          <a:prstGeom prst="rect">
            <a:avLst/>
          </a:prstGeom>
          <a:noFill/>
          <a:ln w="9525">
            <a:noFill/>
            <a:miter lim="800000"/>
            <a:headEnd/>
            <a:tailEnd/>
          </a:ln>
          <a:effectLst/>
        </p:spPr>
        <p:txBody>
          <a:bodyPr wrap="none" lIns="0" tIns="0" rIns="0" bIns="0">
            <a:spAutoFit/>
          </a:bodyPr>
          <a:lstStyle/>
          <a:p>
            <a:r>
              <a:rPr lang="en-US" sz="1200" b="1" dirty="0">
                <a:solidFill>
                  <a:schemeClr val="tx2"/>
                </a:solidFill>
                <a:latin typeface="Arial" pitchFamily="34" charset="0"/>
                <a:cs typeface="Arial" pitchFamily="34" charset="0"/>
              </a:rPr>
              <a:t>To open the lock, you need the right key!</a:t>
            </a:r>
          </a:p>
        </p:txBody>
      </p:sp>
      <p:grpSp>
        <p:nvGrpSpPr>
          <p:cNvPr id="3" name="Group 61"/>
          <p:cNvGrpSpPr/>
          <p:nvPr/>
        </p:nvGrpSpPr>
        <p:grpSpPr>
          <a:xfrm>
            <a:off x="2907005" y="2731696"/>
            <a:ext cx="1646243" cy="1755089"/>
            <a:chOff x="2907005" y="2437052"/>
            <a:chExt cx="1646243" cy="1755089"/>
          </a:xfrm>
        </p:grpSpPr>
        <p:sp>
          <p:nvSpPr>
            <p:cNvPr id="36" name="Oval 35"/>
            <p:cNvSpPr/>
            <p:nvPr/>
          </p:nvSpPr>
          <p:spPr bwMode="ltGray">
            <a:xfrm>
              <a:off x="2907005" y="2437052"/>
              <a:ext cx="1646243" cy="1755089"/>
            </a:xfrm>
            <a:prstGeom prst="ellipse">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Arial" pitchFamily="34" charset="0"/>
                <a:cs typeface="Arial" pitchFamily="34" charset="0"/>
              </a:endParaRPr>
            </a:p>
          </p:txBody>
        </p:sp>
        <p:grpSp>
          <p:nvGrpSpPr>
            <p:cNvPr id="4" name="Group 60"/>
            <p:cNvGrpSpPr/>
            <p:nvPr/>
          </p:nvGrpSpPr>
          <p:grpSpPr>
            <a:xfrm>
              <a:off x="3345788" y="2978412"/>
              <a:ext cx="768677" cy="851793"/>
              <a:chOff x="3340809" y="2978412"/>
              <a:chExt cx="768677" cy="851793"/>
            </a:xfrm>
          </p:grpSpPr>
          <p:sp>
            <p:nvSpPr>
              <p:cNvPr id="41" name="Rectangle 40"/>
              <p:cNvSpPr/>
              <p:nvPr/>
            </p:nvSpPr>
            <p:spPr bwMode="ltGray">
              <a:xfrm>
                <a:off x="3340809" y="3330876"/>
                <a:ext cx="768677" cy="499329"/>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Arial" pitchFamily="34" charset="0"/>
                  <a:cs typeface="Arial" pitchFamily="34" charset="0"/>
                </a:endParaRPr>
              </a:p>
            </p:txBody>
          </p:sp>
          <p:sp>
            <p:nvSpPr>
              <p:cNvPr id="46" name="Flowchart: Delay 45"/>
              <p:cNvSpPr/>
              <p:nvPr/>
            </p:nvSpPr>
            <p:spPr bwMode="ltGray">
              <a:xfrm rot="16200000">
                <a:off x="3483113" y="2923059"/>
                <a:ext cx="484069" cy="594775"/>
              </a:xfrm>
              <a:prstGeom prst="flowChartDelay">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Arial" pitchFamily="34" charset="0"/>
                  <a:cs typeface="Arial" pitchFamily="34" charset="0"/>
                </a:endParaRPr>
              </a:p>
            </p:txBody>
          </p:sp>
        </p:grpSp>
      </p:grpSp>
      <p:grpSp>
        <p:nvGrpSpPr>
          <p:cNvPr id="5" name="Group 27"/>
          <p:cNvGrpSpPr>
            <a:grpSpLocks noChangeAspect="1"/>
          </p:cNvGrpSpPr>
          <p:nvPr/>
        </p:nvGrpSpPr>
        <p:grpSpPr>
          <a:xfrm rot="12600000">
            <a:off x="4849064" y="3218275"/>
            <a:ext cx="1611629" cy="781931"/>
            <a:chOff x="3640523" y="3440786"/>
            <a:chExt cx="1884509" cy="914325"/>
          </a:xfrm>
        </p:grpSpPr>
        <p:grpSp>
          <p:nvGrpSpPr>
            <p:cNvPr id="6" name="Group 17"/>
            <p:cNvGrpSpPr>
              <a:grpSpLocks/>
            </p:cNvGrpSpPr>
            <p:nvPr/>
          </p:nvGrpSpPr>
          <p:grpSpPr bwMode="auto">
            <a:xfrm rot="10800000">
              <a:off x="3640523" y="3440786"/>
              <a:ext cx="1884509" cy="914325"/>
              <a:chOff x="3147" y="3292"/>
              <a:chExt cx="1324" cy="594"/>
            </a:xfrm>
            <a:solidFill>
              <a:schemeClr val="tx2"/>
            </a:solidFill>
          </p:grpSpPr>
          <p:sp>
            <p:nvSpPr>
              <p:cNvPr id="55" name="Oval 7"/>
              <p:cNvSpPr>
                <a:spLocks noChangeArrowheads="1"/>
              </p:cNvSpPr>
              <p:nvPr/>
            </p:nvSpPr>
            <p:spPr bwMode="blackWhite">
              <a:xfrm>
                <a:off x="3147" y="3292"/>
                <a:ext cx="594" cy="594"/>
              </a:xfrm>
              <a:prstGeom prst="ellipse">
                <a:avLst/>
              </a:prstGeom>
              <a:solidFill>
                <a:schemeClr val="accent1">
                  <a:lumMod val="60000"/>
                  <a:lumOff val="40000"/>
                </a:schemeClr>
              </a:solidFill>
              <a:ln w="9525" algn="ctr">
                <a:noFill/>
                <a:round/>
                <a:headEnd/>
                <a:tailEnd/>
              </a:ln>
            </p:spPr>
            <p:txBody>
              <a:bodyPr wrap="none" lIns="63500" tIns="0" rIns="64800" bIns="0" anchor="ctr"/>
              <a:lstStyle/>
              <a:p>
                <a:pPr marL="0" marR="0" lvl="0" indent="0" defTabSz="914400" eaLnBrk="1" fontAlgn="auto" latinLnBrk="0" hangingPunct="1">
                  <a:lnSpc>
                    <a:spcPct val="100000"/>
                  </a:lnSpc>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59" name="Freeform 8"/>
              <p:cNvSpPr>
                <a:spLocks/>
              </p:cNvSpPr>
              <p:nvPr/>
            </p:nvSpPr>
            <p:spPr bwMode="blackWhite">
              <a:xfrm>
                <a:off x="3699" y="3504"/>
                <a:ext cx="772" cy="230"/>
              </a:xfrm>
              <a:custGeom>
                <a:avLst/>
                <a:gdLst>
                  <a:gd name="T0" fmla="*/ 772 w 772"/>
                  <a:gd name="T1" fmla="*/ 84 h 230"/>
                  <a:gd name="T2" fmla="*/ 638 w 772"/>
                  <a:gd name="T3" fmla="*/ 0 h 230"/>
                  <a:gd name="T4" fmla="*/ 22 w 772"/>
                  <a:gd name="T5" fmla="*/ 4 h 230"/>
                  <a:gd name="T6" fmla="*/ 0 w 772"/>
                  <a:gd name="T7" fmla="*/ 230 h 230"/>
                  <a:gd name="T8" fmla="*/ 26 w 772"/>
                  <a:gd name="T9" fmla="*/ 194 h 230"/>
                  <a:gd name="T10" fmla="*/ 84 w 772"/>
                  <a:gd name="T11" fmla="*/ 218 h 230"/>
                  <a:gd name="T12" fmla="*/ 150 w 772"/>
                  <a:gd name="T13" fmla="*/ 178 h 230"/>
                  <a:gd name="T14" fmla="*/ 202 w 772"/>
                  <a:gd name="T15" fmla="*/ 182 h 230"/>
                  <a:gd name="T16" fmla="*/ 272 w 772"/>
                  <a:gd name="T17" fmla="*/ 146 h 230"/>
                  <a:gd name="T18" fmla="*/ 318 w 772"/>
                  <a:gd name="T19" fmla="*/ 178 h 230"/>
                  <a:gd name="T20" fmla="*/ 356 w 772"/>
                  <a:gd name="T21" fmla="*/ 146 h 230"/>
                  <a:gd name="T22" fmla="*/ 404 w 772"/>
                  <a:gd name="T23" fmla="*/ 182 h 230"/>
                  <a:gd name="T24" fmla="*/ 486 w 772"/>
                  <a:gd name="T25" fmla="*/ 136 h 230"/>
                  <a:gd name="T26" fmla="*/ 530 w 772"/>
                  <a:gd name="T27" fmla="*/ 158 h 230"/>
                  <a:gd name="T28" fmla="*/ 562 w 772"/>
                  <a:gd name="T29" fmla="*/ 128 h 230"/>
                  <a:gd name="T30" fmla="*/ 640 w 772"/>
                  <a:gd name="T31" fmla="*/ 178 h 230"/>
                  <a:gd name="T32" fmla="*/ 772 w 772"/>
                  <a:gd name="T33" fmla="*/ 84 h 2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2"/>
                  <a:gd name="T52" fmla="*/ 0 h 230"/>
                  <a:gd name="T53" fmla="*/ 772 w 772"/>
                  <a:gd name="T54" fmla="*/ 230 h 2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2" h="230">
                    <a:moveTo>
                      <a:pt x="772" y="84"/>
                    </a:moveTo>
                    <a:lnTo>
                      <a:pt x="638" y="0"/>
                    </a:lnTo>
                    <a:lnTo>
                      <a:pt x="22" y="4"/>
                    </a:lnTo>
                    <a:lnTo>
                      <a:pt x="0" y="230"/>
                    </a:lnTo>
                    <a:lnTo>
                      <a:pt x="26" y="194"/>
                    </a:lnTo>
                    <a:lnTo>
                      <a:pt x="84" y="218"/>
                    </a:lnTo>
                    <a:lnTo>
                      <a:pt x="150" y="178"/>
                    </a:lnTo>
                    <a:lnTo>
                      <a:pt x="202" y="182"/>
                    </a:lnTo>
                    <a:lnTo>
                      <a:pt x="272" y="146"/>
                    </a:lnTo>
                    <a:lnTo>
                      <a:pt x="318" y="178"/>
                    </a:lnTo>
                    <a:lnTo>
                      <a:pt x="356" y="146"/>
                    </a:lnTo>
                    <a:lnTo>
                      <a:pt x="404" y="182"/>
                    </a:lnTo>
                    <a:lnTo>
                      <a:pt x="486" y="136"/>
                    </a:lnTo>
                    <a:lnTo>
                      <a:pt x="530" y="158"/>
                    </a:lnTo>
                    <a:lnTo>
                      <a:pt x="562" y="128"/>
                    </a:lnTo>
                    <a:lnTo>
                      <a:pt x="640" y="178"/>
                    </a:lnTo>
                    <a:lnTo>
                      <a:pt x="772" y="84"/>
                    </a:lnTo>
                    <a:close/>
                  </a:path>
                </a:pathLst>
              </a:custGeom>
              <a:solidFill>
                <a:schemeClr val="accent1">
                  <a:lumMod val="60000"/>
                  <a:lumOff val="40000"/>
                </a:schemeClr>
              </a:solidFill>
              <a:ln w="9525">
                <a:noFill/>
                <a:round/>
                <a:headEnd/>
                <a:tailEnd/>
              </a:ln>
            </p:spPr>
            <p:txBody>
              <a:bodyPr lIns="63500" tIns="0" rIns="64800" bIns="0"/>
              <a:lstStyle/>
              <a:p>
                <a:pPr marL="0" marR="0" lvl="0" indent="0" defTabSz="914400" eaLnBrk="1" fontAlgn="auto" latinLnBrk="0" hangingPunct="1">
                  <a:lnSpc>
                    <a:spcPct val="100000"/>
                  </a:lnSpc>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60" name="Oval 9"/>
              <p:cNvSpPr>
                <a:spLocks noChangeArrowheads="1"/>
              </p:cNvSpPr>
              <p:nvPr/>
            </p:nvSpPr>
            <p:spPr bwMode="blackWhite">
              <a:xfrm rot="387342">
                <a:off x="3211" y="3527"/>
                <a:ext cx="127" cy="126"/>
              </a:xfrm>
              <a:prstGeom prst="ellipse">
                <a:avLst/>
              </a:prstGeom>
              <a:grpFill/>
              <a:ln w="9525" algn="ctr">
                <a:noFill/>
                <a:round/>
                <a:headEnd/>
                <a:tailEnd/>
              </a:ln>
            </p:spPr>
            <p:txBody>
              <a:bodyPr wrap="none" lIns="63500" tIns="0" rIns="64800" bIns="0" anchor="ctr"/>
              <a:lstStyle/>
              <a:p>
                <a:pPr marL="0" marR="0" lvl="0" indent="0" defTabSz="914400" eaLnBrk="1" fontAlgn="auto" latinLnBrk="0" hangingPunct="1">
                  <a:lnSpc>
                    <a:spcPct val="100000"/>
                  </a:lnSpc>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Georgia" pitchFamily="18" charset="0"/>
                </a:endParaRPr>
              </a:p>
            </p:txBody>
          </p:sp>
        </p:grpSp>
        <p:sp>
          <p:nvSpPr>
            <p:cNvPr id="53" name="Oval 52"/>
            <p:cNvSpPr/>
            <p:nvPr/>
          </p:nvSpPr>
          <p:spPr bwMode="ltGray">
            <a:xfrm rot="10800000">
              <a:off x="5188546" y="3780722"/>
              <a:ext cx="191467" cy="225901"/>
            </a:xfrm>
            <a:prstGeom prst="ellipse">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dirty="0">
                <a:solidFill>
                  <a:schemeClr val="bg1"/>
                </a:solidFill>
                <a:latin typeface="Georgia" pitchFamily="18"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4"/>
          <p:cNvGrpSpPr/>
          <p:nvPr/>
        </p:nvGrpSpPr>
        <p:grpSpPr>
          <a:xfrm>
            <a:off x="533400" y="1691640"/>
            <a:ext cx="7384074" cy="4563637"/>
            <a:chOff x="533400" y="1527048"/>
            <a:chExt cx="7384074" cy="4563637"/>
          </a:xfrm>
        </p:grpSpPr>
        <p:pic>
          <p:nvPicPr>
            <p:cNvPr id="20" name="Picture 3" descr="med_cutaway_cyl_www"/>
            <p:cNvPicPr preferRelativeResize="0">
              <a:picLocks noChangeAspect="1" noChangeArrowheads="1"/>
            </p:cNvPicPr>
            <p:nvPr/>
          </p:nvPicPr>
          <p:blipFill>
            <a:blip r:embed="rId3" cstate="print"/>
            <a:stretch>
              <a:fillRect/>
            </a:stretch>
          </p:blipFill>
          <p:spPr bwMode="auto">
            <a:xfrm>
              <a:off x="6603793" y="4557717"/>
              <a:ext cx="1145836" cy="923544"/>
            </a:xfrm>
            <a:prstGeom prst="rect">
              <a:avLst/>
            </a:prstGeom>
            <a:noFill/>
          </p:spPr>
        </p:pic>
        <p:sp>
          <p:nvSpPr>
            <p:cNvPr id="19" name="Text Box 13"/>
            <p:cNvSpPr txBox="1">
              <a:spLocks noChangeArrowheads="1"/>
            </p:cNvSpPr>
            <p:nvPr/>
          </p:nvSpPr>
          <p:spPr bwMode="auto">
            <a:xfrm>
              <a:off x="4406039" y="3512180"/>
              <a:ext cx="752809" cy="184666"/>
            </a:xfrm>
            <a:prstGeom prst="rect">
              <a:avLst/>
            </a:prstGeom>
            <a:noFill/>
            <a:ln w="12700">
              <a:noFill/>
              <a:miter lim="800000"/>
              <a:headEnd type="none" w="sm" len="sm"/>
              <a:tailEnd type="none" w="sm" len="sm"/>
            </a:ln>
            <a:effectLst/>
          </p:spPr>
          <p:txBody>
            <a:bodyPr wrap="square" lIns="0" tIns="0" rIns="0" bIns="0">
              <a:spAutoFit/>
            </a:bodyPr>
            <a:lstStyle/>
            <a:p>
              <a:pPr eaLnBrk="0" hangingPunct="0"/>
              <a:r>
                <a:rPr lang="en-US" sz="1200" b="1" dirty="0">
                  <a:latin typeface="Arial" pitchFamily="34" charset="0"/>
                  <a:cs typeface="Arial" pitchFamily="34" charset="0"/>
                </a:rPr>
                <a:t>Profile</a:t>
              </a:r>
            </a:p>
          </p:txBody>
        </p:sp>
        <p:sp>
          <p:nvSpPr>
            <p:cNvPr id="21" name="Text Box 12"/>
            <p:cNvSpPr txBox="1">
              <a:spLocks noChangeArrowheads="1"/>
            </p:cNvSpPr>
            <p:nvPr/>
          </p:nvSpPr>
          <p:spPr bwMode="auto">
            <a:xfrm>
              <a:off x="6436847" y="3540115"/>
              <a:ext cx="1480627" cy="184666"/>
            </a:xfrm>
            <a:prstGeom prst="rect">
              <a:avLst/>
            </a:prstGeom>
            <a:noFill/>
            <a:ln w="12700">
              <a:noFill/>
              <a:miter lim="800000"/>
              <a:headEnd type="none" w="sm" len="sm"/>
              <a:tailEnd type="none" w="sm" len="sm"/>
            </a:ln>
            <a:effectLst/>
          </p:spPr>
          <p:txBody>
            <a:bodyPr wrap="square" lIns="0" tIns="0" rIns="0" bIns="0">
              <a:spAutoFit/>
            </a:bodyPr>
            <a:lstStyle/>
            <a:p>
              <a:pPr eaLnBrk="0" hangingPunct="0"/>
              <a:r>
                <a:rPr lang="en-US" sz="1200" b="1" i="1" dirty="0" smtId="22">
                  <a:latin typeface="Arial" pitchFamily="34" charset="0"/>
                  <a:cs typeface="Arial" pitchFamily="34" charset="0"/>
                </a:rPr>
                <a:t>SAP</a:t>
              </a:r>
              <a:r>
                <a:rPr lang="en-US" sz="1200" b="1" i="1" dirty="0">
                  <a:latin typeface="Arial" pitchFamily="34" charset="0"/>
                  <a:cs typeface="Arial" pitchFamily="34" charset="0"/>
                </a:rPr>
                <a:t> Security Check</a:t>
              </a:r>
            </a:p>
          </p:txBody>
        </p:sp>
        <p:sp>
          <p:nvSpPr>
            <p:cNvPr id="23" name="Rectangle 22"/>
            <p:cNvSpPr/>
            <p:nvPr/>
          </p:nvSpPr>
          <p:spPr bwMode="ltGray">
            <a:xfrm>
              <a:off x="6429279" y="4805267"/>
              <a:ext cx="117755" cy="21697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Arial" pitchFamily="34" charset="0"/>
                <a:cs typeface="Arial" pitchFamily="34" charset="0"/>
              </a:endParaRPr>
            </a:p>
          </p:txBody>
        </p:sp>
        <p:grpSp>
          <p:nvGrpSpPr>
            <p:cNvPr id="3" name="Group 34"/>
            <p:cNvGrpSpPr>
              <a:grpSpLocks noChangeAspect="1"/>
            </p:cNvGrpSpPr>
            <p:nvPr/>
          </p:nvGrpSpPr>
          <p:grpSpPr>
            <a:xfrm>
              <a:off x="4189811" y="3743534"/>
              <a:ext cx="845064" cy="1276141"/>
              <a:chOff x="7071097" y="3102211"/>
              <a:chExt cx="678504" cy="1024616"/>
            </a:xfrm>
          </p:grpSpPr>
          <p:grpSp>
            <p:nvGrpSpPr>
              <p:cNvPr id="4" name="Group 25"/>
              <p:cNvGrpSpPr/>
              <p:nvPr/>
            </p:nvGrpSpPr>
            <p:grpSpPr>
              <a:xfrm rot="7200000">
                <a:off x="6836623" y="3336685"/>
                <a:ext cx="910889" cy="441944"/>
                <a:chOff x="1003597" y="4806270"/>
                <a:chExt cx="449988" cy="185046"/>
              </a:xfrm>
            </p:grpSpPr>
            <p:grpSp>
              <p:nvGrpSpPr>
                <p:cNvPr id="5" name="Group 17"/>
                <p:cNvGrpSpPr>
                  <a:grpSpLocks/>
                </p:cNvGrpSpPr>
                <p:nvPr/>
              </p:nvGrpSpPr>
              <p:grpSpPr bwMode="auto">
                <a:xfrm>
                  <a:off x="1003597" y="4806270"/>
                  <a:ext cx="449988" cy="185046"/>
                  <a:chOff x="3147" y="3292"/>
                  <a:chExt cx="1324" cy="594"/>
                </a:xfrm>
                <a:solidFill>
                  <a:schemeClr val="tx2"/>
                </a:solidFill>
              </p:grpSpPr>
              <p:sp>
                <p:nvSpPr>
                  <p:cNvPr id="72" name="Oval 7"/>
                  <p:cNvSpPr>
                    <a:spLocks noChangeArrowheads="1"/>
                  </p:cNvSpPr>
                  <p:nvPr/>
                </p:nvSpPr>
                <p:spPr bwMode="blackWhite">
                  <a:xfrm>
                    <a:off x="3147" y="3292"/>
                    <a:ext cx="594" cy="594"/>
                  </a:xfrm>
                  <a:prstGeom prst="ellipse">
                    <a:avLst/>
                  </a:prstGeom>
                  <a:solidFill>
                    <a:schemeClr val="tx2"/>
                  </a:solidFill>
                  <a:ln w="9525" algn="ctr">
                    <a:noFill/>
                    <a:round/>
                    <a:headEnd/>
                    <a:tailEnd/>
                  </a:ln>
                </p:spPr>
                <p:txBody>
                  <a:bodyPr wrap="none" lIns="63500" tIns="0" rIns="64800" bIns="0" anchor="ctr"/>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73" name="Freeform 8"/>
                  <p:cNvSpPr>
                    <a:spLocks/>
                  </p:cNvSpPr>
                  <p:nvPr/>
                </p:nvSpPr>
                <p:spPr bwMode="blackWhite">
                  <a:xfrm>
                    <a:off x="3699" y="3504"/>
                    <a:ext cx="772" cy="230"/>
                  </a:xfrm>
                  <a:custGeom>
                    <a:avLst/>
                    <a:gdLst>
                      <a:gd name="T0" fmla="*/ 772 w 772"/>
                      <a:gd name="T1" fmla="*/ 84 h 230"/>
                      <a:gd name="T2" fmla="*/ 638 w 772"/>
                      <a:gd name="T3" fmla="*/ 0 h 230"/>
                      <a:gd name="T4" fmla="*/ 22 w 772"/>
                      <a:gd name="T5" fmla="*/ 4 h 230"/>
                      <a:gd name="T6" fmla="*/ 0 w 772"/>
                      <a:gd name="T7" fmla="*/ 230 h 230"/>
                      <a:gd name="T8" fmla="*/ 26 w 772"/>
                      <a:gd name="T9" fmla="*/ 194 h 230"/>
                      <a:gd name="T10" fmla="*/ 84 w 772"/>
                      <a:gd name="T11" fmla="*/ 218 h 230"/>
                      <a:gd name="T12" fmla="*/ 150 w 772"/>
                      <a:gd name="T13" fmla="*/ 178 h 230"/>
                      <a:gd name="T14" fmla="*/ 202 w 772"/>
                      <a:gd name="T15" fmla="*/ 182 h 230"/>
                      <a:gd name="T16" fmla="*/ 272 w 772"/>
                      <a:gd name="T17" fmla="*/ 146 h 230"/>
                      <a:gd name="T18" fmla="*/ 318 w 772"/>
                      <a:gd name="T19" fmla="*/ 178 h 230"/>
                      <a:gd name="T20" fmla="*/ 356 w 772"/>
                      <a:gd name="T21" fmla="*/ 146 h 230"/>
                      <a:gd name="T22" fmla="*/ 404 w 772"/>
                      <a:gd name="T23" fmla="*/ 182 h 230"/>
                      <a:gd name="T24" fmla="*/ 486 w 772"/>
                      <a:gd name="T25" fmla="*/ 136 h 230"/>
                      <a:gd name="T26" fmla="*/ 530 w 772"/>
                      <a:gd name="T27" fmla="*/ 158 h 230"/>
                      <a:gd name="T28" fmla="*/ 562 w 772"/>
                      <a:gd name="T29" fmla="*/ 128 h 230"/>
                      <a:gd name="T30" fmla="*/ 640 w 772"/>
                      <a:gd name="T31" fmla="*/ 178 h 230"/>
                      <a:gd name="T32" fmla="*/ 772 w 772"/>
                      <a:gd name="T33" fmla="*/ 84 h 2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2"/>
                      <a:gd name="T52" fmla="*/ 0 h 230"/>
                      <a:gd name="T53" fmla="*/ 772 w 772"/>
                      <a:gd name="T54" fmla="*/ 230 h 2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2" h="230">
                        <a:moveTo>
                          <a:pt x="772" y="84"/>
                        </a:moveTo>
                        <a:lnTo>
                          <a:pt x="638" y="0"/>
                        </a:lnTo>
                        <a:lnTo>
                          <a:pt x="22" y="4"/>
                        </a:lnTo>
                        <a:lnTo>
                          <a:pt x="0" y="230"/>
                        </a:lnTo>
                        <a:lnTo>
                          <a:pt x="26" y="194"/>
                        </a:lnTo>
                        <a:lnTo>
                          <a:pt x="84" y="218"/>
                        </a:lnTo>
                        <a:lnTo>
                          <a:pt x="150" y="178"/>
                        </a:lnTo>
                        <a:lnTo>
                          <a:pt x="202" y="182"/>
                        </a:lnTo>
                        <a:lnTo>
                          <a:pt x="272" y="146"/>
                        </a:lnTo>
                        <a:lnTo>
                          <a:pt x="318" y="178"/>
                        </a:lnTo>
                        <a:lnTo>
                          <a:pt x="356" y="146"/>
                        </a:lnTo>
                        <a:lnTo>
                          <a:pt x="404" y="182"/>
                        </a:lnTo>
                        <a:lnTo>
                          <a:pt x="486" y="136"/>
                        </a:lnTo>
                        <a:lnTo>
                          <a:pt x="530" y="158"/>
                        </a:lnTo>
                        <a:lnTo>
                          <a:pt x="562" y="128"/>
                        </a:lnTo>
                        <a:lnTo>
                          <a:pt x="640" y="178"/>
                        </a:lnTo>
                        <a:lnTo>
                          <a:pt x="772" y="84"/>
                        </a:lnTo>
                        <a:close/>
                      </a:path>
                    </a:pathLst>
                  </a:custGeom>
                  <a:solidFill>
                    <a:schemeClr val="tx2"/>
                  </a:solidFill>
                  <a:ln w="9525">
                    <a:noFill/>
                    <a:round/>
                    <a:headEnd/>
                    <a:tailEnd/>
                  </a:ln>
                </p:spPr>
                <p:txBody>
                  <a:bodyPr lIns="63500" tIns="0" rIns="64800" bIns="0"/>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74" name="Oval 9"/>
                  <p:cNvSpPr>
                    <a:spLocks noChangeArrowheads="1"/>
                  </p:cNvSpPr>
                  <p:nvPr/>
                </p:nvSpPr>
                <p:spPr bwMode="blackWhite">
                  <a:xfrm rot="387342">
                    <a:off x="3211" y="3527"/>
                    <a:ext cx="127" cy="126"/>
                  </a:xfrm>
                  <a:prstGeom prst="ellipse">
                    <a:avLst/>
                  </a:prstGeom>
                  <a:grpFill/>
                  <a:ln w="9525" algn="ctr">
                    <a:noFill/>
                    <a:round/>
                    <a:headEnd/>
                    <a:tailEnd/>
                  </a:ln>
                </p:spPr>
                <p:txBody>
                  <a:bodyPr wrap="none" lIns="63500" tIns="0" rIns="64800" bIns="0" anchor="ctr"/>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grpSp>
            <p:sp>
              <p:nvSpPr>
                <p:cNvPr id="71" name="Oval 70"/>
                <p:cNvSpPr/>
                <p:nvPr/>
              </p:nvSpPr>
              <p:spPr bwMode="ltGray">
                <a:xfrm>
                  <a:off x="1038225" y="4876799"/>
                  <a:ext cx="45719" cy="45719"/>
                </a:xfrm>
                <a:prstGeom prst="ellipse">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Arial" pitchFamily="34" charset="0"/>
                    <a:cs typeface="Arial" pitchFamily="34" charset="0"/>
                  </a:endParaRPr>
                </a:p>
              </p:txBody>
            </p:sp>
          </p:grpSp>
          <p:grpSp>
            <p:nvGrpSpPr>
              <p:cNvPr id="6" name="Group 33"/>
              <p:cNvGrpSpPr/>
              <p:nvPr/>
            </p:nvGrpSpPr>
            <p:grpSpPr>
              <a:xfrm rot="6300000">
                <a:off x="6948080" y="3393549"/>
                <a:ext cx="910889" cy="441944"/>
                <a:chOff x="1003597" y="4806270"/>
                <a:chExt cx="449988" cy="185046"/>
              </a:xfrm>
            </p:grpSpPr>
            <p:grpSp>
              <p:nvGrpSpPr>
                <p:cNvPr id="7" name="Group 17"/>
                <p:cNvGrpSpPr>
                  <a:grpSpLocks/>
                </p:cNvGrpSpPr>
                <p:nvPr/>
              </p:nvGrpSpPr>
              <p:grpSpPr bwMode="auto">
                <a:xfrm>
                  <a:off x="1003597" y="4806270"/>
                  <a:ext cx="449988" cy="185046"/>
                  <a:chOff x="3147" y="3292"/>
                  <a:chExt cx="1324" cy="594"/>
                </a:xfrm>
                <a:solidFill>
                  <a:schemeClr val="tx2"/>
                </a:solidFill>
              </p:grpSpPr>
              <p:sp>
                <p:nvSpPr>
                  <p:cNvPr id="67" name="Oval 7"/>
                  <p:cNvSpPr>
                    <a:spLocks noChangeArrowheads="1"/>
                  </p:cNvSpPr>
                  <p:nvPr/>
                </p:nvSpPr>
                <p:spPr bwMode="blackWhite">
                  <a:xfrm>
                    <a:off x="3147" y="3292"/>
                    <a:ext cx="594" cy="594"/>
                  </a:xfrm>
                  <a:prstGeom prst="ellipse">
                    <a:avLst/>
                  </a:prstGeom>
                  <a:solidFill>
                    <a:schemeClr val="tx2">
                      <a:lumMod val="60000"/>
                      <a:lumOff val="40000"/>
                    </a:schemeClr>
                  </a:solidFill>
                  <a:ln w="9525" algn="ctr">
                    <a:noFill/>
                    <a:round/>
                    <a:headEnd/>
                    <a:tailEnd/>
                  </a:ln>
                </p:spPr>
                <p:txBody>
                  <a:bodyPr wrap="none" lIns="63500" tIns="0" rIns="64800" bIns="0" anchor="ctr"/>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68" name="Freeform 8"/>
                  <p:cNvSpPr>
                    <a:spLocks/>
                  </p:cNvSpPr>
                  <p:nvPr/>
                </p:nvSpPr>
                <p:spPr bwMode="blackWhite">
                  <a:xfrm>
                    <a:off x="3699" y="3504"/>
                    <a:ext cx="772" cy="230"/>
                  </a:xfrm>
                  <a:custGeom>
                    <a:avLst/>
                    <a:gdLst>
                      <a:gd name="T0" fmla="*/ 772 w 772"/>
                      <a:gd name="T1" fmla="*/ 84 h 230"/>
                      <a:gd name="T2" fmla="*/ 638 w 772"/>
                      <a:gd name="T3" fmla="*/ 0 h 230"/>
                      <a:gd name="T4" fmla="*/ 22 w 772"/>
                      <a:gd name="T5" fmla="*/ 4 h 230"/>
                      <a:gd name="T6" fmla="*/ 0 w 772"/>
                      <a:gd name="T7" fmla="*/ 230 h 230"/>
                      <a:gd name="T8" fmla="*/ 26 w 772"/>
                      <a:gd name="T9" fmla="*/ 194 h 230"/>
                      <a:gd name="T10" fmla="*/ 84 w 772"/>
                      <a:gd name="T11" fmla="*/ 218 h 230"/>
                      <a:gd name="T12" fmla="*/ 150 w 772"/>
                      <a:gd name="T13" fmla="*/ 178 h 230"/>
                      <a:gd name="T14" fmla="*/ 202 w 772"/>
                      <a:gd name="T15" fmla="*/ 182 h 230"/>
                      <a:gd name="T16" fmla="*/ 272 w 772"/>
                      <a:gd name="T17" fmla="*/ 146 h 230"/>
                      <a:gd name="T18" fmla="*/ 318 w 772"/>
                      <a:gd name="T19" fmla="*/ 178 h 230"/>
                      <a:gd name="T20" fmla="*/ 356 w 772"/>
                      <a:gd name="T21" fmla="*/ 146 h 230"/>
                      <a:gd name="T22" fmla="*/ 404 w 772"/>
                      <a:gd name="T23" fmla="*/ 182 h 230"/>
                      <a:gd name="T24" fmla="*/ 486 w 772"/>
                      <a:gd name="T25" fmla="*/ 136 h 230"/>
                      <a:gd name="T26" fmla="*/ 530 w 772"/>
                      <a:gd name="T27" fmla="*/ 158 h 230"/>
                      <a:gd name="T28" fmla="*/ 562 w 772"/>
                      <a:gd name="T29" fmla="*/ 128 h 230"/>
                      <a:gd name="T30" fmla="*/ 640 w 772"/>
                      <a:gd name="T31" fmla="*/ 178 h 230"/>
                      <a:gd name="T32" fmla="*/ 772 w 772"/>
                      <a:gd name="T33" fmla="*/ 84 h 2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2"/>
                      <a:gd name="T52" fmla="*/ 0 h 230"/>
                      <a:gd name="T53" fmla="*/ 772 w 772"/>
                      <a:gd name="T54" fmla="*/ 230 h 2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2" h="230">
                        <a:moveTo>
                          <a:pt x="772" y="84"/>
                        </a:moveTo>
                        <a:lnTo>
                          <a:pt x="638" y="0"/>
                        </a:lnTo>
                        <a:lnTo>
                          <a:pt x="22" y="4"/>
                        </a:lnTo>
                        <a:lnTo>
                          <a:pt x="0" y="230"/>
                        </a:lnTo>
                        <a:lnTo>
                          <a:pt x="26" y="194"/>
                        </a:lnTo>
                        <a:lnTo>
                          <a:pt x="84" y="218"/>
                        </a:lnTo>
                        <a:lnTo>
                          <a:pt x="150" y="178"/>
                        </a:lnTo>
                        <a:lnTo>
                          <a:pt x="202" y="182"/>
                        </a:lnTo>
                        <a:lnTo>
                          <a:pt x="272" y="146"/>
                        </a:lnTo>
                        <a:lnTo>
                          <a:pt x="318" y="178"/>
                        </a:lnTo>
                        <a:lnTo>
                          <a:pt x="356" y="146"/>
                        </a:lnTo>
                        <a:lnTo>
                          <a:pt x="404" y="182"/>
                        </a:lnTo>
                        <a:lnTo>
                          <a:pt x="486" y="136"/>
                        </a:lnTo>
                        <a:lnTo>
                          <a:pt x="530" y="158"/>
                        </a:lnTo>
                        <a:lnTo>
                          <a:pt x="562" y="128"/>
                        </a:lnTo>
                        <a:lnTo>
                          <a:pt x="640" y="178"/>
                        </a:lnTo>
                        <a:lnTo>
                          <a:pt x="772" y="84"/>
                        </a:lnTo>
                        <a:close/>
                      </a:path>
                    </a:pathLst>
                  </a:custGeom>
                  <a:solidFill>
                    <a:schemeClr val="tx2">
                      <a:lumMod val="60000"/>
                      <a:lumOff val="40000"/>
                    </a:schemeClr>
                  </a:solidFill>
                  <a:ln w="9525">
                    <a:noFill/>
                    <a:round/>
                    <a:headEnd/>
                    <a:tailEnd/>
                  </a:ln>
                </p:spPr>
                <p:txBody>
                  <a:bodyPr lIns="63500" tIns="0" rIns="64800" bIns="0"/>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69" name="Oval 9"/>
                  <p:cNvSpPr>
                    <a:spLocks noChangeArrowheads="1"/>
                  </p:cNvSpPr>
                  <p:nvPr/>
                </p:nvSpPr>
                <p:spPr bwMode="blackWhite">
                  <a:xfrm rot="387342">
                    <a:off x="3211" y="3527"/>
                    <a:ext cx="127" cy="126"/>
                  </a:xfrm>
                  <a:prstGeom prst="ellipse">
                    <a:avLst/>
                  </a:prstGeom>
                  <a:grpFill/>
                  <a:ln w="9525" algn="ctr">
                    <a:noFill/>
                    <a:round/>
                    <a:headEnd/>
                    <a:tailEnd/>
                  </a:ln>
                </p:spPr>
                <p:txBody>
                  <a:bodyPr wrap="none" lIns="63500" tIns="0" rIns="64800" bIns="0" anchor="ctr"/>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grpSp>
            <p:sp>
              <p:nvSpPr>
                <p:cNvPr id="66" name="Oval 65"/>
                <p:cNvSpPr/>
                <p:nvPr/>
              </p:nvSpPr>
              <p:spPr bwMode="ltGray">
                <a:xfrm>
                  <a:off x="1038225" y="4876799"/>
                  <a:ext cx="45719" cy="45719"/>
                </a:xfrm>
                <a:prstGeom prst="ellipse">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Arial" pitchFamily="34" charset="0"/>
                    <a:cs typeface="Arial" pitchFamily="34" charset="0"/>
                  </a:endParaRPr>
                </a:p>
              </p:txBody>
            </p:sp>
          </p:grpSp>
          <p:grpSp>
            <p:nvGrpSpPr>
              <p:cNvPr id="8" name="Group 39"/>
              <p:cNvGrpSpPr/>
              <p:nvPr/>
            </p:nvGrpSpPr>
            <p:grpSpPr>
              <a:xfrm rot="5818393">
                <a:off x="7073184" y="3450414"/>
                <a:ext cx="910889" cy="441944"/>
                <a:chOff x="1003597" y="4806270"/>
                <a:chExt cx="449988" cy="185046"/>
              </a:xfrm>
            </p:grpSpPr>
            <p:grpSp>
              <p:nvGrpSpPr>
                <p:cNvPr id="9" name="Group 17"/>
                <p:cNvGrpSpPr>
                  <a:grpSpLocks/>
                </p:cNvGrpSpPr>
                <p:nvPr/>
              </p:nvGrpSpPr>
              <p:grpSpPr bwMode="auto">
                <a:xfrm>
                  <a:off x="1003597" y="4806270"/>
                  <a:ext cx="449988" cy="185046"/>
                  <a:chOff x="3147" y="3292"/>
                  <a:chExt cx="1324" cy="594"/>
                </a:xfrm>
                <a:solidFill>
                  <a:schemeClr val="tx2"/>
                </a:solidFill>
              </p:grpSpPr>
              <p:sp>
                <p:nvSpPr>
                  <p:cNvPr id="62" name="Oval 7"/>
                  <p:cNvSpPr>
                    <a:spLocks noChangeArrowheads="1"/>
                  </p:cNvSpPr>
                  <p:nvPr/>
                </p:nvSpPr>
                <p:spPr bwMode="blackWhite">
                  <a:xfrm>
                    <a:off x="3147" y="3292"/>
                    <a:ext cx="594" cy="594"/>
                  </a:xfrm>
                  <a:prstGeom prst="ellipse">
                    <a:avLst/>
                  </a:prstGeom>
                  <a:solidFill>
                    <a:schemeClr val="tx2">
                      <a:lumMod val="20000"/>
                      <a:lumOff val="80000"/>
                    </a:schemeClr>
                  </a:solidFill>
                  <a:ln w="9525" algn="ctr">
                    <a:noFill/>
                    <a:round/>
                    <a:headEnd/>
                    <a:tailEnd/>
                  </a:ln>
                </p:spPr>
                <p:txBody>
                  <a:bodyPr wrap="none" lIns="63500" tIns="0" rIns="64800" bIns="0" anchor="ctr"/>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63" name="Freeform 8"/>
                  <p:cNvSpPr>
                    <a:spLocks/>
                  </p:cNvSpPr>
                  <p:nvPr/>
                </p:nvSpPr>
                <p:spPr bwMode="blackWhite">
                  <a:xfrm>
                    <a:off x="3699" y="3504"/>
                    <a:ext cx="772" cy="230"/>
                  </a:xfrm>
                  <a:custGeom>
                    <a:avLst/>
                    <a:gdLst>
                      <a:gd name="T0" fmla="*/ 772 w 772"/>
                      <a:gd name="T1" fmla="*/ 84 h 230"/>
                      <a:gd name="T2" fmla="*/ 638 w 772"/>
                      <a:gd name="T3" fmla="*/ 0 h 230"/>
                      <a:gd name="T4" fmla="*/ 22 w 772"/>
                      <a:gd name="T5" fmla="*/ 4 h 230"/>
                      <a:gd name="T6" fmla="*/ 0 w 772"/>
                      <a:gd name="T7" fmla="*/ 230 h 230"/>
                      <a:gd name="T8" fmla="*/ 26 w 772"/>
                      <a:gd name="T9" fmla="*/ 194 h 230"/>
                      <a:gd name="T10" fmla="*/ 84 w 772"/>
                      <a:gd name="T11" fmla="*/ 218 h 230"/>
                      <a:gd name="T12" fmla="*/ 150 w 772"/>
                      <a:gd name="T13" fmla="*/ 178 h 230"/>
                      <a:gd name="T14" fmla="*/ 202 w 772"/>
                      <a:gd name="T15" fmla="*/ 182 h 230"/>
                      <a:gd name="T16" fmla="*/ 272 w 772"/>
                      <a:gd name="T17" fmla="*/ 146 h 230"/>
                      <a:gd name="T18" fmla="*/ 318 w 772"/>
                      <a:gd name="T19" fmla="*/ 178 h 230"/>
                      <a:gd name="T20" fmla="*/ 356 w 772"/>
                      <a:gd name="T21" fmla="*/ 146 h 230"/>
                      <a:gd name="T22" fmla="*/ 404 w 772"/>
                      <a:gd name="T23" fmla="*/ 182 h 230"/>
                      <a:gd name="T24" fmla="*/ 486 w 772"/>
                      <a:gd name="T25" fmla="*/ 136 h 230"/>
                      <a:gd name="T26" fmla="*/ 530 w 772"/>
                      <a:gd name="T27" fmla="*/ 158 h 230"/>
                      <a:gd name="T28" fmla="*/ 562 w 772"/>
                      <a:gd name="T29" fmla="*/ 128 h 230"/>
                      <a:gd name="T30" fmla="*/ 640 w 772"/>
                      <a:gd name="T31" fmla="*/ 178 h 230"/>
                      <a:gd name="T32" fmla="*/ 772 w 772"/>
                      <a:gd name="T33" fmla="*/ 84 h 2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2"/>
                      <a:gd name="T52" fmla="*/ 0 h 230"/>
                      <a:gd name="T53" fmla="*/ 772 w 772"/>
                      <a:gd name="T54" fmla="*/ 230 h 2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2" h="230">
                        <a:moveTo>
                          <a:pt x="772" y="84"/>
                        </a:moveTo>
                        <a:lnTo>
                          <a:pt x="638" y="0"/>
                        </a:lnTo>
                        <a:lnTo>
                          <a:pt x="22" y="4"/>
                        </a:lnTo>
                        <a:lnTo>
                          <a:pt x="0" y="230"/>
                        </a:lnTo>
                        <a:lnTo>
                          <a:pt x="26" y="194"/>
                        </a:lnTo>
                        <a:lnTo>
                          <a:pt x="84" y="218"/>
                        </a:lnTo>
                        <a:lnTo>
                          <a:pt x="150" y="178"/>
                        </a:lnTo>
                        <a:lnTo>
                          <a:pt x="202" y="182"/>
                        </a:lnTo>
                        <a:lnTo>
                          <a:pt x="272" y="146"/>
                        </a:lnTo>
                        <a:lnTo>
                          <a:pt x="318" y="178"/>
                        </a:lnTo>
                        <a:lnTo>
                          <a:pt x="356" y="146"/>
                        </a:lnTo>
                        <a:lnTo>
                          <a:pt x="404" y="182"/>
                        </a:lnTo>
                        <a:lnTo>
                          <a:pt x="486" y="136"/>
                        </a:lnTo>
                        <a:lnTo>
                          <a:pt x="530" y="158"/>
                        </a:lnTo>
                        <a:lnTo>
                          <a:pt x="562" y="128"/>
                        </a:lnTo>
                        <a:lnTo>
                          <a:pt x="640" y="178"/>
                        </a:lnTo>
                        <a:lnTo>
                          <a:pt x="772" y="84"/>
                        </a:lnTo>
                        <a:close/>
                      </a:path>
                    </a:pathLst>
                  </a:custGeom>
                  <a:solidFill>
                    <a:schemeClr val="tx2">
                      <a:lumMod val="20000"/>
                      <a:lumOff val="80000"/>
                    </a:schemeClr>
                  </a:solidFill>
                  <a:ln w="9525">
                    <a:noFill/>
                    <a:round/>
                    <a:headEnd/>
                    <a:tailEnd/>
                  </a:ln>
                </p:spPr>
                <p:txBody>
                  <a:bodyPr lIns="63500" tIns="0" rIns="64800" bIns="0"/>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64" name="Oval 9"/>
                  <p:cNvSpPr>
                    <a:spLocks noChangeArrowheads="1"/>
                  </p:cNvSpPr>
                  <p:nvPr/>
                </p:nvSpPr>
                <p:spPr bwMode="blackWhite">
                  <a:xfrm rot="387342">
                    <a:off x="3211" y="3527"/>
                    <a:ext cx="127" cy="126"/>
                  </a:xfrm>
                  <a:prstGeom prst="ellipse">
                    <a:avLst/>
                  </a:prstGeom>
                  <a:grpFill/>
                  <a:ln w="9525" algn="ctr">
                    <a:noFill/>
                    <a:round/>
                    <a:headEnd/>
                    <a:tailEnd/>
                  </a:ln>
                </p:spPr>
                <p:txBody>
                  <a:bodyPr wrap="none" lIns="63500" tIns="0" rIns="64800" bIns="0" anchor="ctr"/>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grpSp>
            <p:sp>
              <p:nvSpPr>
                <p:cNvPr id="61" name="Oval 60"/>
                <p:cNvSpPr/>
                <p:nvPr/>
              </p:nvSpPr>
              <p:spPr bwMode="ltGray">
                <a:xfrm>
                  <a:off x="1038225" y="4876799"/>
                  <a:ext cx="45719" cy="45719"/>
                </a:xfrm>
                <a:prstGeom prst="ellipse">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Arial" pitchFamily="34" charset="0"/>
                    <a:cs typeface="Arial" pitchFamily="34" charset="0"/>
                  </a:endParaRPr>
                </a:p>
              </p:txBody>
            </p:sp>
          </p:grpSp>
        </p:grpSp>
        <p:grpSp>
          <p:nvGrpSpPr>
            <p:cNvPr id="10" name="Group 60"/>
            <p:cNvGrpSpPr/>
            <p:nvPr/>
          </p:nvGrpSpPr>
          <p:grpSpPr>
            <a:xfrm>
              <a:off x="5068012" y="4873037"/>
              <a:ext cx="1666722" cy="814446"/>
              <a:chOff x="1003597" y="4806270"/>
              <a:chExt cx="449988" cy="185046"/>
            </a:xfrm>
          </p:grpSpPr>
          <p:grpSp>
            <p:nvGrpSpPr>
              <p:cNvPr id="11" name="Group 17"/>
              <p:cNvGrpSpPr>
                <a:grpSpLocks/>
              </p:cNvGrpSpPr>
              <p:nvPr/>
            </p:nvGrpSpPr>
            <p:grpSpPr bwMode="auto">
              <a:xfrm>
                <a:off x="1003597" y="4806270"/>
                <a:ext cx="449988" cy="185046"/>
                <a:chOff x="3147" y="3292"/>
                <a:chExt cx="1324" cy="594"/>
              </a:xfrm>
              <a:solidFill>
                <a:schemeClr val="tx2"/>
              </a:solidFill>
            </p:grpSpPr>
            <p:sp>
              <p:nvSpPr>
                <p:cNvPr id="50" name="Oval 7"/>
                <p:cNvSpPr>
                  <a:spLocks noChangeArrowheads="1"/>
                </p:cNvSpPr>
                <p:nvPr/>
              </p:nvSpPr>
              <p:spPr bwMode="blackWhite">
                <a:xfrm>
                  <a:off x="3147" y="3292"/>
                  <a:ext cx="594" cy="594"/>
                </a:xfrm>
                <a:prstGeom prst="ellipse">
                  <a:avLst/>
                </a:prstGeom>
                <a:solidFill>
                  <a:schemeClr val="tx2"/>
                </a:solidFill>
                <a:ln w="9525" algn="ctr">
                  <a:noFill/>
                  <a:round/>
                  <a:headEnd/>
                  <a:tailEnd/>
                </a:ln>
              </p:spPr>
              <p:txBody>
                <a:bodyPr wrap="none" lIns="63500" tIns="0" rIns="64800" bIns="0" anchor="ctr"/>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51" name="Freeform 8"/>
                <p:cNvSpPr>
                  <a:spLocks/>
                </p:cNvSpPr>
                <p:nvPr/>
              </p:nvSpPr>
              <p:spPr bwMode="blackWhite">
                <a:xfrm>
                  <a:off x="3699" y="3504"/>
                  <a:ext cx="772" cy="230"/>
                </a:xfrm>
                <a:custGeom>
                  <a:avLst/>
                  <a:gdLst>
                    <a:gd name="T0" fmla="*/ 772 w 772"/>
                    <a:gd name="T1" fmla="*/ 84 h 230"/>
                    <a:gd name="T2" fmla="*/ 638 w 772"/>
                    <a:gd name="T3" fmla="*/ 0 h 230"/>
                    <a:gd name="T4" fmla="*/ 22 w 772"/>
                    <a:gd name="T5" fmla="*/ 4 h 230"/>
                    <a:gd name="T6" fmla="*/ 0 w 772"/>
                    <a:gd name="T7" fmla="*/ 230 h 230"/>
                    <a:gd name="T8" fmla="*/ 26 w 772"/>
                    <a:gd name="T9" fmla="*/ 194 h 230"/>
                    <a:gd name="T10" fmla="*/ 84 w 772"/>
                    <a:gd name="T11" fmla="*/ 218 h 230"/>
                    <a:gd name="T12" fmla="*/ 150 w 772"/>
                    <a:gd name="T13" fmla="*/ 178 h 230"/>
                    <a:gd name="T14" fmla="*/ 202 w 772"/>
                    <a:gd name="T15" fmla="*/ 182 h 230"/>
                    <a:gd name="T16" fmla="*/ 272 w 772"/>
                    <a:gd name="T17" fmla="*/ 146 h 230"/>
                    <a:gd name="T18" fmla="*/ 318 w 772"/>
                    <a:gd name="T19" fmla="*/ 178 h 230"/>
                    <a:gd name="T20" fmla="*/ 356 w 772"/>
                    <a:gd name="T21" fmla="*/ 146 h 230"/>
                    <a:gd name="T22" fmla="*/ 404 w 772"/>
                    <a:gd name="T23" fmla="*/ 182 h 230"/>
                    <a:gd name="T24" fmla="*/ 486 w 772"/>
                    <a:gd name="T25" fmla="*/ 136 h 230"/>
                    <a:gd name="T26" fmla="*/ 530 w 772"/>
                    <a:gd name="T27" fmla="*/ 158 h 230"/>
                    <a:gd name="T28" fmla="*/ 562 w 772"/>
                    <a:gd name="T29" fmla="*/ 128 h 230"/>
                    <a:gd name="T30" fmla="*/ 640 w 772"/>
                    <a:gd name="T31" fmla="*/ 178 h 230"/>
                    <a:gd name="T32" fmla="*/ 772 w 772"/>
                    <a:gd name="T33" fmla="*/ 84 h 2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2"/>
                    <a:gd name="T52" fmla="*/ 0 h 230"/>
                    <a:gd name="T53" fmla="*/ 772 w 772"/>
                    <a:gd name="T54" fmla="*/ 230 h 2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2" h="230">
                      <a:moveTo>
                        <a:pt x="772" y="84"/>
                      </a:moveTo>
                      <a:lnTo>
                        <a:pt x="638" y="0"/>
                      </a:lnTo>
                      <a:lnTo>
                        <a:pt x="22" y="4"/>
                      </a:lnTo>
                      <a:lnTo>
                        <a:pt x="0" y="230"/>
                      </a:lnTo>
                      <a:lnTo>
                        <a:pt x="26" y="194"/>
                      </a:lnTo>
                      <a:lnTo>
                        <a:pt x="84" y="218"/>
                      </a:lnTo>
                      <a:lnTo>
                        <a:pt x="150" y="178"/>
                      </a:lnTo>
                      <a:lnTo>
                        <a:pt x="202" y="182"/>
                      </a:lnTo>
                      <a:lnTo>
                        <a:pt x="272" y="146"/>
                      </a:lnTo>
                      <a:lnTo>
                        <a:pt x="318" y="178"/>
                      </a:lnTo>
                      <a:lnTo>
                        <a:pt x="356" y="146"/>
                      </a:lnTo>
                      <a:lnTo>
                        <a:pt x="404" y="182"/>
                      </a:lnTo>
                      <a:lnTo>
                        <a:pt x="486" y="136"/>
                      </a:lnTo>
                      <a:lnTo>
                        <a:pt x="530" y="158"/>
                      </a:lnTo>
                      <a:lnTo>
                        <a:pt x="562" y="128"/>
                      </a:lnTo>
                      <a:lnTo>
                        <a:pt x="640" y="178"/>
                      </a:lnTo>
                      <a:lnTo>
                        <a:pt x="772" y="84"/>
                      </a:lnTo>
                      <a:close/>
                    </a:path>
                  </a:pathLst>
                </a:custGeom>
                <a:solidFill>
                  <a:schemeClr val="tx2"/>
                </a:solidFill>
                <a:ln w="9525">
                  <a:noFill/>
                  <a:round/>
                  <a:headEnd/>
                  <a:tailEnd/>
                </a:ln>
              </p:spPr>
              <p:txBody>
                <a:bodyPr lIns="63500" tIns="0" rIns="64800" bIns="0"/>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52" name="Oval 9"/>
                <p:cNvSpPr>
                  <a:spLocks noChangeArrowheads="1"/>
                </p:cNvSpPr>
                <p:nvPr/>
              </p:nvSpPr>
              <p:spPr bwMode="blackWhite">
                <a:xfrm rot="387342">
                  <a:off x="3211" y="3527"/>
                  <a:ext cx="127" cy="126"/>
                </a:xfrm>
                <a:prstGeom prst="ellipse">
                  <a:avLst/>
                </a:prstGeom>
                <a:grpFill/>
                <a:ln w="9525" algn="ctr">
                  <a:noFill/>
                  <a:round/>
                  <a:headEnd/>
                  <a:tailEnd/>
                </a:ln>
              </p:spPr>
              <p:txBody>
                <a:bodyPr wrap="none" lIns="63500" tIns="0" rIns="64800" bIns="0" anchor="ctr"/>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grpSp>
          <p:sp>
            <p:nvSpPr>
              <p:cNvPr id="49" name="Oval 48"/>
              <p:cNvSpPr/>
              <p:nvPr/>
            </p:nvSpPr>
            <p:spPr bwMode="ltGray">
              <a:xfrm>
                <a:off x="1038225" y="4876799"/>
                <a:ext cx="45719" cy="45719"/>
              </a:xfrm>
              <a:prstGeom prst="ellipse">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Arial" pitchFamily="34" charset="0"/>
                  <a:cs typeface="Arial" pitchFamily="34" charset="0"/>
                </a:endParaRPr>
              </a:p>
            </p:txBody>
          </p:sp>
        </p:grpSp>
        <p:cxnSp>
          <p:nvCxnSpPr>
            <p:cNvPr id="26" name="Straight Arrow Connector 25"/>
            <p:cNvCxnSpPr>
              <a:stCxn id="28" idx="0"/>
              <a:endCxn id="79" idx="1"/>
            </p:cNvCxnSpPr>
            <p:nvPr/>
          </p:nvCxnSpPr>
          <p:spPr>
            <a:xfrm flipV="1">
              <a:off x="6068674" y="5391150"/>
              <a:ext cx="479764" cy="514869"/>
            </a:xfrm>
            <a:prstGeom prst="straightConnector1">
              <a:avLst/>
            </a:prstGeom>
            <a:ln w="635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8" idx="0"/>
              <a:endCxn id="80" idx="2"/>
            </p:cNvCxnSpPr>
            <p:nvPr/>
          </p:nvCxnSpPr>
          <p:spPr>
            <a:xfrm flipV="1">
              <a:off x="6068674" y="5419725"/>
              <a:ext cx="197824" cy="486294"/>
            </a:xfrm>
            <a:prstGeom prst="straightConnector1">
              <a:avLst/>
            </a:prstGeom>
            <a:ln w="635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28" name="Text Box 8"/>
            <p:cNvSpPr txBox="1">
              <a:spLocks noChangeArrowheads="1"/>
            </p:cNvSpPr>
            <p:nvPr/>
          </p:nvSpPr>
          <p:spPr bwMode="auto">
            <a:xfrm>
              <a:off x="5529263" y="5906019"/>
              <a:ext cx="1078821" cy="184666"/>
            </a:xfrm>
            <a:prstGeom prst="rect">
              <a:avLst/>
            </a:prstGeom>
            <a:noFill/>
            <a:ln w="12700">
              <a:noFill/>
              <a:miter lim="800000"/>
              <a:headEnd type="none" w="sm" len="sm"/>
              <a:tailEnd type="none" w="sm" len="sm"/>
            </a:ln>
            <a:effectLst/>
          </p:spPr>
          <p:txBody>
            <a:bodyPr wrap="none" lIns="0" tIns="0" rIns="0" bIns="0">
              <a:spAutoFit/>
            </a:bodyPr>
            <a:lstStyle/>
            <a:p>
              <a:pPr eaLnBrk="0" hangingPunct="0">
                <a:buSzTx/>
              </a:pPr>
              <a:r>
                <a:rPr lang="en-US" sz="1200" b="1" dirty="0">
                  <a:latin typeface="Arial" pitchFamily="34" charset="0"/>
                  <a:cs typeface="Arial" pitchFamily="34" charset="0"/>
                </a:rPr>
                <a:t>Authorizations</a:t>
              </a:r>
            </a:p>
          </p:txBody>
        </p:sp>
        <p:cxnSp>
          <p:nvCxnSpPr>
            <p:cNvPr id="29" name="Straight Arrow Connector 28"/>
            <p:cNvCxnSpPr>
              <a:stCxn id="28" idx="0"/>
              <a:endCxn id="81" idx="2"/>
            </p:cNvCxnSpPr>
            <p:nvPr/>
          </p:nvCxnSpPr>
          <p:spPr>
            <a:xfrm flipH="1" flipV="1">
              <a:off x="5996941" y="5419725"/>
              <a:ext cx="71733" cy="486294"/>
            </a:xfrm>
            <a:prstGeom prst="straightConnector1">
              <a:avLst/>
            </a:prstGeom>
            <a:ln w="635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8" idx="0"/>
              <a:endCxn id="82" idx="2"/>
            </p:cNvCxnSpPr>
            <p:nvPr/>
          </p:nvCxnSpPr>
          <p:spPr>
            <a:xfrm flipH="1" flipV="1">
              <a:off x="5854066" y="5467350"/>
              <a:ext cx="214608" cy="438669"/>
            </a:xfrm>
            <a:prstGeom prst="straightConnector1">
              <a:avLst/>
            </a:prstGeom>
            <a:ln w="635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31" name="Curved Left Arrow 30"/>
            <p:cNvSpPr/>
            <p:nvPr/>
          </p:nvSpPr>
          <p:spPr bwMode="ltGray">
            <a:xfrm rot="7008533" flipV="1">
              <a:off x="4369194" y="4931646"/>
              <a:ext cx="478132" cy="1361216"/>
            </a:xfrm>
            <a:prstGeom prst="curvedLeftArrow">
              <a:avLst>
                <a:gd name="adj1" fmla="val 25000"/>
                <a:gd name="adj2" fmla="val 50000"/>
                <a:gd name="adj3" fmla="val 18640"/>
              </a:avLst>
            </a:prstGeom>
            <a:solidFill>
              <a:srgbClr val="968C6D"/>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lstStyle/>
            <a:p>
              <a:endParaRPr lang="en-US" sz="1200" dirty="0">
                <a:solidFill>
                  <a:schemeClr val="bg1"/>
                </a:solidFill>
                <a:latin typeface="Arial" pitchFamily="34" charset="0"/>
                <a:cs typeface="Arial" pitchFamily="34" charset="0"/>
              </a:endParaRPr>
            </a:p>
          </p:txBody>
        </p:sp>
        <p:sp>
          <p:nvSpPr>
            <p:cNvPr id="45" name="Text Box 12"/>
            <p:cNvSpPr txBox="1">
              <a:spLocks noChangeArrowheads="1"/>
            </p:cNvSpPr>
            <p:nvPr/>
          </p:nvSpPr>
          <p:spPr bwMode="auto">
            <a:xfrm>
              <a:off x="533400" y="1527048"/>
              <a:ext cx="1449115" cy="184666"/>
            </a:xfrm>
            <a:prstGeom prst="rect">
              <a:avLst/>
            </a:prstGeom>
            <a:noFill/>
            <a:ln w="12700">
              <a:noFill/>
              <a:miter lim="800000"/>
              <a:headEnd type="none" w="sm" len="sm"/>
              <a:tailEnd type="none" w="sm" len="sm"/>
            </a:ln>
            <a:effectLst/>
          </p:spPr>
          <p:txBody>
            <a:bodyPr wrap="none" lIns="0" tIns="0" rIns="0" bIns="0">
              <a:spAutoFit/>
            </a:bodyPr>
            <a:lstStyle/>
            <a:p>
              <a:pPr eaLnBrk="0" hangingPunct="0">
                <a:buSzTx/>
              </a:pPr>
              <a:r>
                <a:rPr lang="en-US" sz="1200" b="1" dirty="0">
                  <a:latin typeface="Arial" pitchFamily="34" charset="0"/>
                  <a:cs typeface="Arial" pitchFamily="34" charset="0"/>
                </a:rPr>
                <a:t>User Master Record</a:t>
              </a:r>
            </a:p>
          </p:txBody>
        </p:sp>
        <p:sp>
          <p:nvSpPr>
            <p:cNvPr id="47" name="Freeform 260"/>
            <p:cNvSpPr>
              <a:spLocks noEditPoints="1"/>
            </p:cNvSpPr>
            <p:nvPr/>
          </p:nvSpPr>
          <p:spPr bwMode="auto">
            <a:xfrm>
              <a:off x="954125" y="1953835"/>
              <a:ext cx="607664" cy="1244731"/>
            </a:xfrm>
            <a:custGeom>
              <a:avLst/>
              <a:gdLst>
                <a:gd name="T0" fmla="*/ 2147483647 w 399"/>
                <a:gd name="T1" fmla="*/ 2147483647 h 907"/>
                <a:gd name="T2" fmla="*/ 2147483647 w 399"/>
                <a:gd name="T3" fmla="*/ 2147483647 h 907"/>
                <a:gd name="T4" fmla="*/ 2147483647 w 399"/>
                <a:gd name="T5" fmla="*/ 2147483647 h 907"/>
                <a:gd name="T6" fmla="*/ 2147483647 w 399"/>
                <a:gd name="T7" fmla="*/ 2147483647 h 907"/>
                <a:gd name="T8" fmla="*/ 2147483647 w 399"/>
                <a:gd name="T9" fmla="*/ 2147483647 h 907"/>
                <a:gd name="T10" fmla="*/ 2147483647 w 399"/>
                <a:gd name="T11" fmla="*/ 2147483647 h 907"/>
                <a:gd name="T12" fmla="*/ 2147483647 w 399"/>
                <a:gd name="T13" fmla="*/ 2147483647 h 907"/>
                <a:gd name="T14" fmla="*/ 2147483647 w 399"/>
                <a:gd name="T15" fmla="*/ 2147483647 h 907"/>
                <a:gd name="T16" fmla="*/ 2147483647 w 399"/>
                <a:gd name="T17" fmla="*/ 2147483647 h 907"/>
                <a:gd name="T18" fmla="*/ 2147483647 w 399"/>
                <a:gd name="T19" fmla="*/ 2147483647 h 907"/>
                <a:gd name="T20" fmla="*/ 2147483647 w 399"/>
                <a:gd name="T21" fmla="*/ 2147483647 h 907"/>
                <a:gd name="T22" fmla="*/ 2147483647 w 399"/>
                <a:gd name="T23" fmla="*/ 2147483647 h 907"/>
                <a:gd name="T24" fmla="*/ 2147483647 w 399"/>
                <a:gd name="T25" fmla="*/ 2147483647 h 907"/>
                <a:gd name="T26" fmla="*/ 2147483647 w 399"/>
                <a:gd name="T27" fmla="*/ 2147483647 h 907"/>
                <a:gd name="T28" fmla="*/ 2147483647 w 399"/>
                <a:gd name="T29" fmla="*/ 2147483647 h 907"/>
                <a:gd name="T30" fmla="*/ 2147483647 w 399"/>
                <a:gd name="T31" fmla="*/ 2147483647 h 907"/>
                <a:gd name="T32" fmla="*/ 0 w 399"/>
                <a:gd name="T33" fmla="*/ 2147483647 h 907"/>
                <a:gd name="T34" fmla="*/ 0 w 399"/>
                <a:gd name="T35" fmla="*/ 2147483647 h 907"/>
                <a:gd name="T36" fmla="*/ 0 w 399"/>
                <a:gd name="T37" fmla="*/ 2147483647 h 907"/>
                <a:gd name="T38" fmla="*/ 2147483647 w 399"/>
                <a:gd name="T39" fmla="*/ 2147483647 h 907"/>
                <a:gd name="T40" fmla="*/ 2147483647 w 399"/>
                <a:gd name="T41" fmla="*/ 2147483647 h 907"/>
                <a:gd name="T42" fmla="*/ 2147483647 w 399"/>
                <a:gd name="T43" fmla="*/ 2147483647 h 907"/>
                <a:gd name="T44" fmla="*/ 2147483647 w 399"/>
                <a:gd name="T45" fmla="*/ 2147483647 h 907"/>
                <a:gd name="T46" fmla="*/ 2147483647 w 399"/>
                <a:gd name="T47" fmla="*/ 2147483647 h 907"/>
                <a:gd name="T48" fmla="*/ 2147483647 w 399"/>
                <a:gd name="T49" fmla="*/ 2147483647 h 907"/>
                <a:gd name="T50" fmla="*/ 2147483647 w 399"/>
                <a:gd name="T51" fmla="*/ 2147483647 h 907"/>
                <a:gd name="T52" fmla="*/ 2147483647 w 399"/>
                <a:gd name="T53" fmla="*/ 2147483647 h 907"/>
                <a:gd name="T54" fmla="*/ 2147483647 w 399"/>
                <a:gd name="T55" fmla="*/ 2147483647 h 907"/>
                <a:gd name="T56" fmla="*/ 2147483647 w 399"/>
                <a:gd name="T57" fmla="*/ 2147483647 h 907"/>
                <a:gd name="T58" fmla="*/ 2147483647 w 399"/>
                <a:gd name="T59" fmla="*/ 2147483647 h 907"/>
                <a:gd name="T60" fmla="*/ 2147483647 w 399"/>
                <a:gd name="T61" fmla="*/ 2147483647 h 907"/>
                <a:gd name="T62" fmla="*/ 2147483647 w 399"/>
                <a:gd name="T63" fmla="*/ 2147483647 h 907"/>
                <a:gd name="T64" fmla="*/ 2147483647 w 399"/>
                <a:gd name="T65" fmla="*/ 2147483647 h 907"/>
                <a:gd name="T66" fmla="*/ 2147483647 w 399"/>
                <a:gd name="T67" fmla="*/ 2147483647 h 907"/>
                <a:gd name="T68" fmla="*/ 2147483647 w 399"/>
                <a:gd name="T69" fmla="*/ 2147483647 h 907"/>
                <a:gd name="T70" fmla="*/ 2147483647 w 399"/>
                <a:gd name="T71" fmla="*/ 2147483647 h 907"/>
                <a:gd name="T72" fmla="*/ 2147483647 w 399"/>
                <a:gd name="T73" fmla="*/ 2147483647 h 907"/>
                <a:gd name="T74" fmla="*/ 2147483647 w 399"/>
                <a:gd name="T75" fmla="*/ 0 h 907"/>
                <a:gd name="T76" fmla="*/ 2147483647 w 399"/>
                <a:gd name="T77" fmla="*/ 2147483647 h 907"/>
                <a:gd name="T78" fmla="*/ 2147483647 w 399"/>
                <a:gd name="T79" fmla="*/ 2147483647 h 907"/>
                <a:gd name="T80" fmla="*/ 2147483647 w 399"/>
                <a:gd name="T81" fmla="*/ 2147483647 h 907"/>
                <a:gd name="T82" fmla="*/ 2147483647 w 399"/>
                <a:gd name="T83" fmla="*/ 2147483647 h 9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9"/>
                <a:gd name="T127" fmla="*/ 0 h 907"/>
                <a:gd name="T128" fmla="*/ 399 w 399"/>
                <a:gd name="T129" fmla="*/ 907 h 9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9" h="907">
                  <a:moveTo>
                    <a:pt x="220" y="857"/>
                  </a:moveTo>
                  <a:cubicBezTo>
                    <a:pt x="219" y="884"/>
                    <a:pt x="241" y="907"/>
                    <a:pt x="269" y="907"/>
                  </a:cubicBezTo>
                  <a:cubicBezTo>
                    <a:pt x="296" y="907"/>
                    <a:pt x="319" y="885"/>
                    <a:pt x="319" y="858"/>
                  </a:cubicBezTo>
                  <a:cubicBezTo>
                    <a:pt x="319" y="858"/>
                    <a:pt x="319" y="857"/>
                    <a:pt x="319" y="857"/>
                  </a:cubicBezTo>
                  <a:lnTo>
                    <a:pt x="319" y="268"/>
                  </a:lnTo>
                  <a:cubicBezTo>
                    <a:pt x="319" y="263"/>
                    <a:pt x="324" y="259"/>
                    <a:pt x="329" y="259"/>
                  </a:cubicBezTo>
                  <a:cubicBezTo>
                    <a:pt x="335" y="259"/>
                    <a:pt x="339" y="263"/>
                    <a:pt x="339" y="268"/>
                  </a:cubicBezTo>
                  <a:cubicBezTo>
                    <a:pt x="339" y="268"/>
                    <a:pt x="339" y="268"/>
                    <a:pt x="339" y="268"/>
                  </a:cubicBezTo>
                  <a:lnTo>
                    <a:pt x="339" y="510"/>
                  </a:lnTo>
                  <a:cubicBezTo>
                    <a:pt x="339" y="526"/>
                    <a:pt x="353" y="539"/>
                    <a:pt x="369" y="539"/>
                  </a:cubicBezTo>
                  <a:cubicBezTo>
                    <a:pt x="385" y="539"/>
                    <a:pt x="399" y="526"/>
                    <a:pt x="399" y="510"/>
                  </a:cubicBezTo>
                  <a:cubicBezTo>
                    <a:pt x="399" y="510"/>
                    <a:pt x="399" y="510"/>
                    <a:pt x="399" y="510"/>
                  </a:cubicBezTo>
                  <a:lnTo>
                    <a:pt x="399" y="223"/>
                  </a:lnTo>
                  <a:cubicBezTo>
                    <a:pt x="399" y="207"/>
                    <a:pt x="385" y="194"/>
                    <a:pt x="369" y="194"/>
                  </a:cubicBezTo>
                  <a:lnTo>
                    <a:pt x="30" y="194"/>
                  </a:lnTo>
                  <a:cubicBezTo>
                    <a:pt x="14" y="194"/>
                    <a:pt x="1" y="207"/>
                    <a:pt x="0" y="223"/>
                  </a:cubicBezTo>
                  <a:lnTo>
                    <a:pt x="0" y="510"/>
                  </a:lnTo>
                  <a:cubicBezTo>
                    <a:pt x="1" y="526"/>
                    <a:pt x="14" y="539"/>
                    <a:pt x="30" y="539"/>
                  </a:cubicBezTo>
                  <a:cubicBezTo>
                    <a:pt x="47" y="539"/>
                    <a:pt x="60" y="526"/>
                    <a:pt x="60" y="510"/>
                  </a:cubicBezTo>
                  <a:cubicBezTo>
                    <a:pt x="60" y="510"/>
                    <a:pt x="60" y="510"/>
                    <a:pt x="60" y="510"/>
                  </a:cubicBezTo>
                  <a:lnTo>
                    <a:pt x="60" y="268"/>
                  </a:lnTo>
                  <a:cubicBezTo>
                    <a:pt x="60" y="263"/>
                    <a:pt x="65" y="259"/>
                    <a:pt x="70" y="259"/>
                  </a:cubicBezTo>
                  <a:cubicBezTo>
                    <a:pt x="76" y="259"/>
                    <a:pt x="80" y="263"/>
                    <a:pt x="80" y="268"/>
                  </a:cubicBezTo>
                  <a:cubicBezTo>
                    <a:pt x="80" y="268"/>
                    <a:pt x="80" y="268"/>
                    <a:pt x="80" y="268"/>
                  </a:cubicBezTo>
                  <a:lnTo>
                    <a:pt x="80" y="857"/>
                  </a:lnTo>
                  <a:cubicBezTo>
                    <a:pt x="80" y="884"/>
                    <a:pt x="102" y="907"/>
                    <a:pt x="129" y="907"/>
                  </a:cubicBezTo>
                  <a:cubicBezTo>
                    <a:pt x="157" y="907"/>
                    <a:pt x="179" y="885"/>
                    <a:pt x="180" y="858"/>
                  </a:cubicBezTo>
                  <a:cubicBezTo>
                    <a:pt x="180" y="858"/>
                    <a:pt x="180" y="857"/>
                    <a:pt x="180" y="857"/>
                  </a:cubicBezTo>
                  <a:lnTo>
                    <a:pt x="180" y="549"/>
                  </a:lnTo>
                  <a:cubicBezTo>
                    <a:pt x="180" y="538"/>
                    <a:pt x="189" y="529"/>
                    <a:pt x="200" y="529"/>
                  </a:cubicBezTo>
                  <a:cubicBezTo>
                    <a:pt x="211" y="529"/>
                    <a:pt x="220" y="538"/>
                    <a:pt x="220" y="549"/>
                  </a:cubicBezTo>
                  <a:cubicBezTo>
                    <a:pt x="220" y="549"/>
                    <a:pt x="220" y="549"/>
                    <a:pt x="220" y="549"/>
                  </a:cubicBezTo>
                  <a:lnTo>
                    <a:pt x="220" y="857"/>
                  </a:lnTo>
                  <a:close/>
                  <a:moveTo>
                    <a:pt x="111" y="86"/>
                  </a:moveTo>
                  <a:cubicBezTo>
                    <a:pt x="111" y="39"/>
                    <a:pt x="151" y="0"/>
                    <a:pt x="200" y="0"/>
                  </a:cubicBezTo>
                  <a:cubicBezTo>
                    <a:pt x="249" y="0"/>
                    <a:pt x="288" y="39"/>
                    <a:pt x="288" y="86"/>
                  </a:cubicBezTo>
                  <a:cubicBezTo>
                    <a:pt x="288" y="86"/>
                    <a:pt x="288" y="86"/>
                    <a:pt x="288" y="86"/>
                  </a:cubicBezTo>
                  <a:cubicBezTo>
                    <a:pt x="288" y="134"/>
                    <a:pt x="249" y="172"/>
                    <a:pt x="200" y="172"/>
                  </a:cubicBezTo>
                  <a:cubicBezTo>
                    <a:pt x="151" y="172"/>
                    <a:pt x="111" y="134"/>
                    <a:pt x="111" y="86"/>
                  </a:cubicBezTo>
                  <a:close/>
                </a:path>
              </a:pathLst>
            </a:custGeom>
            <a:solidFill>
              <a:schemeClr val="accent1"/>
            </a:solidFill>
            <a:ln w="0">
              <a:noFill/>
              <a:round/>
              <a:headEnd/>
              <a:tailEnd/>
            </a:ln>
          </p:spPr>
          <p:txBody>
            <a:bodyPr lIns="101882" tIns="50941" rIns="101882" bIns="50941"/>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grpSp>
          <p:nvGrpSpPr>
            <p:cNvPr id="12" name="Group 74"/>
            <p:cNvGrpSpPr/>
            <p:nvPr/>
          </p:nvGrpSpPr>
          <p:grpSpPr>
            <a:xfrm>
              <a:off x="2349890" y="2262876"/>
              <a:ext cx="3081761" cy="618698"/>
              <a:chOff x="2377187" y="2262876"/>
              <a:chExt cx="3081761" cy="618698"/>
            </a:xfrm>
          </p:grpSpPr>
          <p:sp>
            <p:nvSpPr>
              <p:cNvPr id="43" name="TextBox 42"/>
              <p:cNvSpPr txBox="1"/>
              <p:nvPr/>
            </p:nvSpPr>
            <p:spPr>
              <a:xfrm>
                <a:off x="2377187" y="2262876"/>
                <a:ext cx="3081761" cy="288877"/>
              </a:xfrm>
              <a:prstGeom prst="rect">
                <a:avLst/>
              </a:prstGeom>
              <a:solidFill>
                <a:schemeClr val="accent2">
                  <a:lumMod val="20000"/>
                  <a:lumOff val="80000"/>
                </a:schemeClr>
              </a:solidFill>
              <a:ln>
                <a:noFill/>
              </a:ln>
            </p:spPr>
            <p:txBody>
              <a:bodyPr wrap="square" lIns="45720" tIns="27432" rIns="45720" bIns="27432" rtlCol="0" anchor="ctr" anchorCtr="0">
                <a:noAutofit/>
              </a:bodyPr>
              <a:lstStyle/>
              <a:p>
                <a:r>
                  <a:rPr lang="en-US" sz="1200" dirty="0">
                    <a:latin typeface="Arial" pitchFamily="34" charset="0"/>
                    <a:cs typeface="Arial" pitchFamily="34" charset="0"/>
                  </a:rPr>
                  <a:t>R: Display Purchasing document</a:t>
                </a:r>
              </a:p>
            </p:txBody>
          </p:sp>
          <p:sp>
            <p:nvSpPr>
              <p:cNvPr id="44" name="TextBox 43"/>
              <p:cNvSpPr txBox="1"/>
              <p:nvPr/>
            </p:nvSpPr>
            <p:spPr>
              <a:xfrm>
                <a:off x="2377187" y="2592697"/>
                <a:ext cx="3081761" cy="288877"/>
              </a:xfrm>
              <a:prstGeom prst="rect">
                <a:avLst/>
              </a:prstGeom>
              <a:solidFill>
                <a:schemeClr val="accent2">
                  <a:lumMod val="20000"/>
                  <a:lumOff val="80000"/>
                </a:schemeClr>
              </a:solidFill>
              <a:ln>
                <a:noFill/>
              </a:ln>
            </p:spPr>
            <p:txBody>
              <a:bodyPr wrap="square" lIns="45720" tIns="27432" rIns="45720" bIns="27432" rtlCol="0" anchor="ctr" anchorCtr="0">
                <a:noAutofit/>
              </a:bodyPr>
              <a:lstStyle/>
              <a:p>
                <a:r>
                  <a:rPr lang="en-US" sz="1200" dirty="0">
                    <a:latin typeface="Arial" pitchFamily="34" charset="0"/>
                    <a:cs typeface="Arial" pitchFamily="34" charset="0"/>
                  </a:rPr>
                  <a:t>R: Create Purchase Order (e.g., ME21)</a:t>
                </a:r>
              </a:p>
            </p:txBody>
          </p:sp>
        </p:grpSp>
        <p:sp>
          <p:nvSpPr>
            <p:cNvPr id="38" name="TextBox 37"/>
            <p:cNvSpPr txBox="1"/>
            <p:nvPr/>
          </p:nvSpPr>
          <p:spPr>
            <a:xfrm>
              <a:off x="2349890" y="1910301"/>
              <a:ext cx="434414" cy="184666"/>
            </a:xfrm>
            <a:prstGeom prst="rect">
              <a:avLst/>
            </a:prstGeom>
            <a:noFill/>
          </p:spPr>
          <p:txBody>
            <a:bodyPr wrap="none" lIns="0" tIns="0" rIns="0" bIns="0" rtlCol="0">
              <a:spAutoFit/>
            </a:bodyPr>
            <a:lstStyle/>
            <a:p>
              <a:r>
                <a:rPr lang="en-US" sz="1200" b="1" dirty="0">
                  <a:solidFill>
                    <a:schemeClr val="tx2"/>
                  </a:solidFill>
                  <a:latin typeface="Arial" pitchFamily="34" charset="0"/>
                  <a:cs typeface="Arial" pitchFamily="34" charset="0"/>
                </a:rPr>
                <a:t>Buyer</a:t>
              </a:r>
            </a:p>
          </p:txBody>
        </p:sp>
        <p:grpSp>
          <p:nvGrpSpPr>
            <p:cNvPr id="13" name="Group 75"/>
            <p:cNvGrpSpPr/>
            <p:nvPr/>
          </p:nvGrpSpPr>
          <p:grpSpPr>
            <a:xfrm>
              <a:off x="1831263" y="2237851"/>
              <a:ext cx="439006" cy="602780"/>
              <a:chOff x="1831263" y="2237851"/>
              <a:chExt cx="439006" cy="602780"/>
            </a:xfrm>
          </p:grpSpPr>
          <p:sp>
            <p:nvSpPr>
              <p:cNvPr id="39" name="Right Arrow 38"/>
              <p:cNvSpPr/>
              <p:nvPr/>
            </p:nvSpPr>
            <p:spPr bwMode="ltGray">
              <a:xfrm rot="10800000">
                <a:off x="1831263" y="2237851"/>
                <a:ext cx="286606" cy="272956"/>
              </a:xfrm>
              <a:prstGeom prst="rightArrow">
                <a:avLst/>
              </a:prstGeom>
              <a:solidFill>
                <a:srgbClr val="968C6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Arial" pitchFamily="34" charset="0"/>
                  <a:cs typeface="Arial" pitchFamily="34" charset="0"/>
                </a:endParaRPr>
              </a:p>
            </p:txBody>
          </p:sp>
          <p:sp>
            <p:nvSpPr>
              <p:cNvPr id="40" name="Right Arrow 39"/>
              <p:cNvSpPr/>
              <p:nvPr/>
            </p:nvSpPr>
            <p:spPr bwMode="ltGray">
              <a:xfrm rot="10800000">
                <a:off x="1983663" y="2567675"/>
                <a:ext cx="286606" cy="272956"/>
              </a:xfrm>
              <a:prstGeom prst="rightArrow">
                <a:avLst/>
              </a:prstGeom>
              <a:solidFill>
                <a:srgbClr val="968C6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Arial" pitchFamily="34" charset="0"/>
                  <a:cs typeface="Arial" pitchFamily="34" charset="0"/>
                </a:endParaRPr>
              </a:p>
            </p:txBody>
          </p:sp>
        </p:grpSp>
        <p:sp>
          <p:nvSpPr>
            <p:cNvPr id="42" name="Curved Left Arrow 41"/>
            <p:cNvSpPr/>
            <p:nvPr/>
          </p:nvSpPr>
          <p:spPr bwMode="ltGray">
            <a:xfrm rot="11549576" flipH="1" flipV="1">
              <a:off x="5400675" y="2787484"/>
              <a:ext cx="467862" cy="1449731"/>
            </a:xfrm>
            <a:prstGeom prst="curvedLeftArrow">
              <a:avLst>
                <a:gd name="adj1" fmla="val 25000"/>
                <a:gd name="adj2" fmla="val 50000"/>
                <a:gd name="adj3" fmla="val 18640"/>
              </a:avLst>
            </a:prstGeom>
            <a:solidFill>
              <a:srgbClr val="968C6D"/>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lstStyle/>
            <a:p>
              <a:endParaRPr lang="en-US" sz="1200" dirty="0">
                <a:solidFill>
                  <a:schemeClr val="bg1"/>
                </a:solidFill>
                <a:latin typeface="Arial" pitchFamily="34" charset="0"/>
                <a:cs typeface="Arial" pitchFamily="34" charset="0"/>
              </a:endParaRPr>
            </a:p>
          </p:txBody>
        </p:sp>
        <p:sp>
          <p:nvSpPr>
            <p:cNvPr id="79" name="Rectangle 78"/>
            <p:cNvSpPr/>
            <p:nvPr/>
          </p:nvSpPr>
          <p:spPr bwMode="ltGray">
            <a:xfrm>
              <a:off x="6548438" y="5362575"/>
              <a:ext cx="45719" cy="5715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bg1"/>
                </a:solidFill>
                <a:latin typeface="Arial" pitchFamily="34" charset="0"/>
                <a:cs typeface="Arial" pitchFamily="34" charset="0"/>
              </a:endParaRPr>
            </a:p>
          </p:txBody>
        </p:sp>
        <p:sp>
          <p:nvSpPr>
            <p:cNvPr id="80" name="Rectangle 79"/>
            <p:cNvSpPr/>
            <p:nvPr/>
          </p:nvSpPr>
          <p:spPr bwMode="ltGray">
            <a:xfrm>
              <a:off x="6243638" y="5362575"/>
              <a:ext cx="45719" cy="5715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bg1"/>
                </a:solidFill>
                <a:latin typeface="Arial" pitchFamily="34" charset="0"/>
                <a:cs typeface="Arial" pitchFamily="34" charset="0"/>
              </a:endParaRPr>
            </a:p>
          </p:txBody>
        </p:sp>
        <p:sp>
          <p:nvSpPr>
            <p:cNvPr id="81" name="Rectangle 80"/>
            <p:cNvSpPr/>
            <p:nvPr/>
          </p:nvSpPr>
          <p:spPr bwMode="ltGray">
            <a:xfrm>
              <a:off x="5974081" y="5362575"/>
              <a:ext cx="45719" cy="5715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bg1"/>
                </a:solidFill>
                <a:latin typeface="Arial" pitchFamily="34" charset="0"/>
                <a:cs typeface="Arial" pitchFamily="34" charset="0"/>
              </a:endParaRPr>
            </a:p>
          </p:txBody>
        </p:sp>
        <p:sp>
          <p:nvSpPr>
            <p:cNvPr id="82" name="Rectangle 81"/>
            <p:cNvSpPr/>
            <p:nvPr/>
          </p:nvSpPr>
          <p:spPr bwMode="ltGray">
            <a:xfrm>
              <a:off x="5831206" y="5410200"/>
              <a:ext cx="45719" cy="5715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bg1"/>
                </a:solidFill>
                <a:latin typeface="Arial" pitchFamily="34" charset="0"/>
                <a:cs typeface="Arial" pitchFamily="34" charset="0"/>
              </a:endParaRPr>
            </a:p>
          </p:txBody>
        </p:sp>
        <p:cxnSp>
          <p:nvCxnSpPr>
            <p:cNvPr id="88" name="Straight Connector 87"/>
            <p:cNvCxnSpPr/>
            <p:nvPr/>
          </p:nvCxnSpPr>
          <p:spPr>
            <a:xfrm flipH="1">
              <a:off x="7164232" y="3776297"/>
              <a:ext cx="50" cy="694103"/>
            </a:xfrm>
            <a:prstGeom prst="line">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bwMode="ltGray">
            <a:xfrm>
              <a:off x="7124700" y="3784600"/>
              <a:ext cx="177800" cy="1143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Georgia" pitchFamily="18" charset="0"/>
              </a:endParaRPr>
            </a:p>
          </p:txBody>
        </p:sp>
        <p:sp>
          <p:nvSpPr>
            <p:cNvPr id="92" name="Rectangle 91"/>
            <p:cNvSpPr/>
            <p:nvPr/>
          </p:nvSpPr>
          <p:spPr bwMode="ltGray">
            <a:xfrm>
              <a:off x="6972300" y="4470400"/>
              <a:ext cx="177800" cy="1143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Georgia" pitchFamily="18" charset="0"/>
              </a:endParaRPr>
            </a:p>
          </p:txBody>
        </p:sp>
      </p:grpSp>
      <p:sp>
        <p:nvSpPr>
          <p:cNvPr id="58" name="Title 1"/>
          <p:cNvSpPr>
            <a:spLocks noGrp="1"/>
          </p:cNvSpPr>
          <p:nvPr>
            <p:ph type="title"/>
          </p:nvPr>
        </p:nvSpPr>
        <p:spPr>
          <a:xfrm>
            <a:off x="533400" y="688181"/>
            <a:ext cx="8077200" cy="738664"/>
          </a:xfrm>
        </p:spPr>
        <p:txBody>
          <a:bodyPr>
            <a:noAutofit/>
          </a:bodyPr>
          <a:lstStyle/>
          <a:p>
            <a:pPr algn="l"/>
            <a:r>
              <a:rPr lang="en-GB" sz="2400" b="1" i="1" dirty="0" smtClean="0"/>
              <a:t>SAP Authorization Concept </a:t>
            </a:r>
            <a:br>
              <a:rPr lang="en-GB" sz="2400" b="1" i="1" dirty="0" smtClean="0"/>
            </a:br>
            <a:r>
              <a:rPr lang="en-GB" sz="2400" dirty="0" smtClean="0"/>
              <a:t>Bringing it all together</a:t>
            </a:r>
            <a:endParaRPr lang="en-GB"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66752"/>
            <a:ext cx="8077200" cy="584775"/>
          </a:xfrm>
        </p:spPr>
        <p:txBody>
          <a:bodyPr/>
          <a:lstStyle/>
          <a:p>
            <a:pPr algn="l"/>
            <a:r>
              <a:rPr lang="en-US" b="1" i="1" dirty="0" smtClean="0"/>
              <a:t>Auditing ITGC’s in SAP</a:t>
            </a:r>
            <a:endParaRPr lang="en-GB" b="1"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7" name="Rectangle 3"/>
          <p:cNvSpPr>
            <a:spLocks noChangeArrowheads="1"/>
          </p:cNvSpPr>
          <p:nvPr/>
        </p:nvSpPr>
        <p:spPr bwMode="auto">
          <a:xfrm>
            <a:off x="381000" y="1754808"/>
            <a:ext cx="7262328" cy="4546088"/>
          </a:xfrm>
          <a:prstGeom prst="rect">
            <a:avLst/>
          </a:prstGeom>
          <a:noFill/>
          <a:ln w="9525">
            <a:noFill/>
            <a:miter lim="800000"/>
            <a:headEnd/>
            <a:tailEnd/>
          </a:ln>
          <a:effectLst/>
        </p:spPr>
        <p:txBody>
          <a:bodyPr lIns="91904" tIns="45951" rIns="91904" bIns="45951"/>
          <a:lstStyle/>
          <a:p>
            <a:pPr defTabSz="798877">
              <a:spcAft>
                <a:spcPts val="614"/>
              </a:spcAft>
            </a:pPr>
            <a:r>
              <a:rPr lang="en-US" dirty="0" smtClean="0"/>
              <a:t>SAP </a:t>
            </a:r>
            <a:r>
              <a:rPr lang="en-US" dirty="0"/>
              <a:t>is not a typical application / environment </a:t>
            </a:r>
            <a:r>
              <a:rPr lang="en-US" dirty="0" smtClean="0"/>
              <a:t>split</a:t>
            </a:r>
          </a:p>
          <a:p>
            <a:pPr defTabSz="798877">
              <a:spcAft>
                <a:spcPts val="614"/>
              </a:spcAft>
            </a:pPr>
            <a:endParaRPr lang="en-US" dirty="0" smtClean="0"/>
          </a:p>
          <a:p>
            <a:pPr defTabSz="798877">
              <a:spcAft>
                <a:spcPts val="614"/>
              </a:spcAft>
            </a:pPr>
            <a:r>
              <a:rPr lang="en-US" dirty="0" smtClean="0"/>
              <a:t>Many </a:t>
            </a:r>
            <a:r>
              <a:rPr lang="en-US" dirty="0"/>
              <a:t>traditional environment functions are provided within the application including:</a:t>
            </a:r>
          </a:p>
          <a:p>
            <a:pPr marL="548794" lvl="2" indent="-248693" defTabSz="798877">
              <a:spcAft>
                <a:spcPts val="614"/>
              </a:spcAft>
              <a:buFont typeface="Arial" charset="0"/>
              <a:buChar char="»"/>
            </a:pPr>
            <a:r>
              <a:rPr lang="en-US" dirty="0"/>
              <a:t>development environment</a:t>
            </a:r>
          </a:p>
          <a:p>
            <a:pPr marL="548794" lvl="2" indent="-248693" defTabSz="798877">
              <a:spcAft>
                <a:spcPts val="614"/>
              </a:spcAft>
              <a:buFont typeface="Arial" charset="0"/>
              <a:buChar char="»"/>
            </a:pPr>
            <a:r>
              <a:rPr lang="en-US" dirty="0"/>
              <a:t>change control</a:t>
            </a:r>
          </a:p>
          <a:p>
            <a:pPr marL="548794" lvl="2" indent="-248693" defTabSz="798877">
              <a:spcAft>
                <a:spcPts val="614"/>
              </a:spcAft>
              <a:buFont typeface="Arial" charset="0"/>
              <a:buChar char="»"/>
            </a:pPr>
            <a:r>
              <a:rPr lang="en-US" dirty="0"/>
              <a:t>system administration and job </a:t>
            </a:r>
            <a:r>
              <a:rPr lang="en-US" dirty="0" smtClean="0"/>
              <a:t>scheduling</a:t>
            </a:r>
          </a:p>
          <a:p>
            <a:pPr marL="91594" lvl="1" indent="-248693" defTabSz="798877">
              <a:spcAft>
                <a:spcPts val="614"/>
              </a:spcAft>
            </a:pPr>
            <a:endParaRPr lang="en-US" dirty="0" smtClean="0"/>
          </a:p>
          <a:p>
            <a:pPr marL="91594" lvl="1" indent="-248693" defTabSz="798877">
              <a:spcAft>
                <a:spcPts val="614"/>
              </a:spcAft>
            </a:pPr>
            <a:r>
              <a:rPr lang="en-US" dirty="0" smtClean="0"/>
              <a:t>These </a:t>
            </a:r>
            <a:r>
              <a:rPr lang="en-US" dirty="0"/>
              <a:t>functions are collectively known as SAP Basis</a:t>
            </a:r>
          </a:p>
          <a:p>
            <a:pPr marL="200066" lvl="1" indent="-198678" defTabSz="798877">
              <a:spcAft>
                <a:spcPts val="614"/>
              </a:spcAft>
            </a:pPr>
            <a:endParaRPr lang="en-US" dirty="0" smtClean="0"/>
          </a:p>
          <a:p>
            <a:pPr marL="0" lvl="1" defTabSz="798877">
              <a:spcAft>
                <a:spcPts val="614"/>
              </a:spcAft>
            </a:pPr>
            <a:r>
              <a:rPr lang="en-US" dirty="0" smtClean="0"/>
              <a:t>Combined </a:t>
            </a:r>
            <a:r>
              <a:rPr lang="en-US" dirty="0"/>
              <a:t>with SAP integration, this serves to complicate </a:t>
            </a:r>
            <a:r>
              <a:rPr lang="en-US" dirty="0" smtClean="0"/>
              <a:t>access security</a:t>
            </a:r>
          </a:p>
          <a:p>
            <a:pPr marL="200066" lvl="1" indent="-198678" defTabSz="798877">
              <a:spcAft>
                <a:spcPts val="614"/>
              </a:spcAft>
              <a:buFont typeface="Arial" charset="0"/>
              <a:buChar char="−"/>
            </a:pPr>
            <a:endParaRPr lang="en-US" dirty="0"/>
          </a:p>
        </p:txBody>
      </p:sp>
      <p:sp>
        <p:nvSpPr>
          <p:cNvPr id="477190" name="Rectangle 3"/>
          <p:cNvSpPr>
            <a:spLocks noChangeArrowheads="1"/>
          </p:cNvSpPr>
          <p:nvPr/>
        </p:nvSpPr>
        <p:spPr bwMode="auto">
          <a:xfrm>
            <a:off x="609600" y="685800"/>
            <a:ext cx="8348160" cy="457200"/>
          </a:xfrm>
          <a:prstGeom prst="rect">
            <a:avLst/>
          </a:prstGeom>
          <a:noFill/>
          <a:ln w="9525">
            <a:noFill/>
            <a:miter lim="800000"/>
            <a:headEnd/>
            <a:tailEnd/>
          </a:ln>
        </p:spPr>
        <p:txBody>
          <a:bodyPr lIns="0" tIns="0" rIns="0" bIns="0" anchor="ctr"/>
          <a:lstStyle/>
          <a:p>
            <a:pPr defTabSz="911415"/>
            <a:r>
              <a:rPr lang="en-US" sz="2400" b="1" i="1" dirty="0"/>
              <a:t>Risk based approach in a SAP environment</a:t>
            </a:r>
            <a:endParaRPr lang="en-GB" sz="2400" b="1"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5" name="Rectangle 3"/>
          <p:cNvSpPr>
            <a:spLocks noChangeArrowheads="1"/>
          </p:cNvSpPr>
          <p:nvPr/>
        </p:nvSpPr>
        <p:spPr bwMode="auto">
          <a:xfrm>
            <a:off x="457200" y="1754810"/>
            <a:ext cx="7186128" cy="4232267"/>
          </a:xfrm>
          <a:prstGeom prst="rect">
            <a:avLst/>
          </a:prstGeom>
          <a:noFill/>
          <a:ln w="9525">
            <a:noFill/>
            <a:miter lim="800000"/>
            <a:headEnd/>
            <a:tailEnd/>
          </a:ln>
          <a:effectLst/>
        </p:spPr>
        <p:txBody>
          <a:bodyPr lIns="91904" tIns="45951" rIns="91904" bIns="45951"/>
          <a:lstStyle/>
          <a:p>
            <a:pPr defTabSz="798877">
              <a:spcAft>
                <a:spcPts val="614"/>
              </a:spcAft>
            </a:pPr>
            <a:r>
              <a:rPr lang="en-US" dirty="0" smtClean="0"/>
              <a:t>SAP allows </a:t>
            </a:r>
            <a:r>
              <a:rPr lang="en-US" dirty="0"/>
              <a:t>more comprehensive functionality and control, however, the following needs to be </a:t>
            </a:r>
            <a:r>
              <a:rPr lang="en-US" dirty="0" smtClean="0"/>
              <a:t>considered:</a:t>
            </a:r>
          </a:p>
          <a:p>
            <a:pPr marL="200066" lvl="1" indent="-198678" defTabSz="798877">
              <a:spcAft>
                <a:spcPts val="614"/>
              </a:spcAft>
              <a:buFont typeface="Arial" charset="0"/>
              <a:buChar char="−"/>
            </a:pPr>
            <a:r>
              <a:rPr lang="en-US" dirty="0"/>
              <a:t>Financial transactions are executed throughout the business making segregation of duties control key</a:t>
            </a:r>
          </a:p>
          <a:p>
            <a:pPr marL="200066" lvl="1" indent="-198678" defTabSz="798877">
              <a:spcAft>
                <a:spcPts val="614"/>
              </a:spcAft>
              <a:buFont typeface="Arial" charset="0"/>
              <a:buChar char="−"/>
            </a:pPr>
            <a:r>
              <a:rPr lang="en-US" dirty="0" smtClean="0"/>
              <a:t>The </a:t>
            </a:r>
            <a:r>
              <a:rPr lang="en-US" dirty="0"/>
              <a:t>SAP access mechanism is complex making security and segregation of duties a key risk</a:t>
            </a:r>
          </a:p>
          <a:p>
            <a:pPr marL="200066" lvl="1" indent="-198678" defTabSz="798877">
              <a:spcAft>
                <a:spcPts val="614"/>
              </a:spcAft>
              <a:buFont typeface="Arial" charset="0"/>
              <a:buChar char="−"/>
            </a:pPr>
            <a:r>
              <a:rPr lang="en-US" dirty="0"/>
              <a:t>Configuration has a large impact to the overall business process and controls</a:t>
            </a:r>
          </a:p>
        </p:txBody>
      </p:sp>
      <p:sp>
        <p:nvSpPr>
          <p:cNvPr id="479238" name="Rectangle 3"/>
          <p:cNvSpPr>
            <a:spLocks noChangeArrowheads="1"/>
          </p:cNvSpPr>
          <p:nvPr/>
        </p:nvSpPr>
        <p:spPr bwMode="auto">
          <a:xfrm>
            <a:off x="609600" y="670540"/>
            <a:ext cx="8382000" cy="472460"/>
          </a:xfrm>
          <a:prstGeom prst="rect">
            <a:avLst/>
          </a:prstGeom>
          <a:noFill/>
          <a:ln w="9525">
            <a:noFill/>
            <a:miter lim="800000"/>
            <a:headEnd/>
            <a:tailEnd/>
          </a:ln>
        </p:spPr>
        <p:txBody>
          <a:bodyPr lIns="0" tIns="0" rIns="0" bIns="0" anchor="ctr"/>
          <a:lstStyle/>
          <a:p>
            <a:pPr defTabSz="911415"/>
            <a:r>
              <a:rPr lang="en-US" sz="2400" b="1" i="1" dirty="0"/>
              <a:t>Risk based approach in a SAP environment</a:t>
            </a:r>
            <a:endParaRPr lang="en-GB" sz="2400" b="1"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title"/>
          </p:nvPr>
        </p:nvSpPr>
        <p:spPr>
          <a:xfrm>
            <a:off x="533400" y="685800"/>
            <a:ext cx="8077200" cy="381000"/>
          </a:xfrm>
        </p:spPr>
        <p:txBody>
          <a:bodyPr>
            <a:normAutofit fontScale="90000"/>
          </a:bodyPr>
          <a:lstStyle/>
          <a:p>
            <a:pPr algn="l"/>
            <a:r>
              <a:rPr lang="en-US" sz="2400" b="1" i="1" dirty="0" smtClean="0">
                <a:solidFill>
                  <a:schemeClr val="tx1"/>
                </a:solidFill>
              </a:rPr>
              <a:t>Key IT General Control Domains</a:t>
            </a:r>
            <a:endParaRPr lang="en-GB" sz="2400" b="1" i="1" dirty="0" smtClean="0">
              <a:solidFill>
                <a:schemeClr val="tx1"/>
              </a:solidFill>
            </a:endParaRPr>
          </a:p>
        </p:txBody>
      </p:sp>
      <p:sp>
        <p:nvSpPr>
          <p:cNvPr id="4" name="Rectangle 5"/>
          <p:cNvSpPr txBox="1">
            <a:spLocks noChangeArrowheads="1"/>
          </p:cNvSpPr>
          <p:nvPr/>
        </p:nvSpPr>
        <p:spPr>
          <a:xfrm>
            <a:off x="533400" y="1752600"/>
            <a:ext cx="8077200" cy="4419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Consider tests for controls around:</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Access to programs and data</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Changes made to the system (Change management)</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Computer operations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Weaknesses identified within the IT general controls can potentially undermine confirmed and tested automated controls and access controls at the business process level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77200" cy="914400"/>
          </a:xfrm>
        </p:spPr>
        <p:txBody>
          <a:bodyPr>
            <a:normAutofit/>
          </a:bodyPr>
          <a:lstStyle/>
          <a:p>
            <a:pPr algn="l"/>
            <a:r>
              <a:rPr lang="en-US" sz="2400" b="1" i="1" dirty="0" smtClean="0"/>
              <a:t>Personal Introductions</a:t>
            </a:r>
            <a:endParaRPr lang="en-US" sz="2400" b="1" i="1" dirty="0"/>
          </a:p>
        </p:txBody>
      </p:sp>
      <p:sp>
        <p:nvSpPr>
          <p:cNvPr id="3" name="Content Placeholder 2"/>
          <p:cNvSpPr>
            <a:spLocks noGrp="1"/>
          </p:cNvSpPr>
          <p:nvPr>
            <p:ph sz="quarter" idx="15"/>
          </p:nvPr>
        </p:nvSpPr>
        <p:spPr>
          <a:xfrm>
            <a:off x="457200" y="1295400"/>
            <a:ext cx="8491084" cy="4821917"/>
          </a:xfrm>
          <a:prstGeom prst="rect">
            <a:avLst/>
          </a:prstGeom>
        </p:spPr>
        <p:txBody>
          <a:bodyPr>
            <a:noAutofit/>
          </a:bodyPr>
          <a:lstStyle/>
          <a:p>
            <a:pPr>
              <a:buNone/>
            </a:pPr>
            <a:endParaRPr lang="en-GB" sz="1450" b="1" dirty="0" smtClean="0">
              <a:solidFill>
                <a:schemeClr val="accent6">
                  <a:lumMod val="75000"/>
                </a:schemeClr>
              </a:solidFill>
            </a:endParaRPr>
          </a:p>
          <a:p>
            <a:pPr>
              <a:buNone/>
            </a:pPr>
            <a:r>
              <a:rPr lang="en-GB" sz="2000" b="1" dirty="0" smtClean="0">
                <a:solidFill>
                  <a:schemeClr val="accent6">
                    <a:lumMod val="75000"/>
                  </a:schemeClr>
                </a:solidFill>
              </a:rPr>
              <a:t>Marc Trevino, PwC Senior Associate</a:t>
            </a:r>
          </a:p>
          <a:p>
            <a:pPr lvl="1"/>
            <a:r>
              <a:rPr lang="en-GB" sz="2000" dirty="0" smtClean="0"/>
              <a:t>6 years with PwC</a:t>
            </a:r>
          </a:p>
          <a:p>
            <a:pPr lvl="2"/>
            <a:r>
              <a:rPr lang="en-GB" sz="2000" dirty="0" smtClean="0"/>
              <a:t>6 years working with SAP clients</a:t>
            </a:r>
          </a:p>
          <a:p>
            <a:pPr lvl="1"/>
            <a:r>
              <a:rPr lang="en-GB" sz="2000" dirty="0" smtClean="0"/>
              <a:t>6 years of ISACA membership</a:t>
            </a:r>
          </a:p>
          <a:p>
            <a:pPr lvl="1"/>
            <a:r>
              <a:rPr lang="en-GB" sz="2000" dirty="0" smtClean="0"/>
              <a:t>CISA, CPA, CIA</a:t>
            </a:r>
          </a:p>
          <a:p>
            <a:pPr>
              <a:buNone/>
            </a:pPr>
            <a:endParaRPr lang="en-GB" sz="2000" b="1" dirty="0" smtClean="0">
              <a:solidFill>
                <a:schemeClr val="accent6">
                  <a:lumMod val="75000"/>
                </a:schemeClr>
              </a:solidFill>
            </a:endParaRPr>
          </a:p>
          <a:p>
            <a:pPr>
              <a:buNone/>
            </a:pPr>
            <a:r>
              <a:rPr lang="en-GB" sz="2000" b="1" dirty="0" smtClean="0">
                <a:solidFill>
                  <a:schemeClr val="accent6">
                    <a:lumMod val="75000"/>
                  </a:schemeClr>
                </a:solidFill>
              </a:rPr>
              <a:t>Michael Baker, PwC Senior Associate</a:t>
            </a:r>
          </a:p>
          <a:p>
            <a:pPr lvl="1"/>
            <a:r>
              <a:rPr lang="en-GB" sz="2000" dirty="0" smtClean="0"/>
              <a:t>2 years with PwC</a:t>
            </a:r>
          </a:p>
          <a:p>
            <a:pPr lvl="2"/>
            <a:r>
              <a:rPr lang="en-GB" sz="2000" dirty="0" smtClean="0"/>
              <a:t>2 years working with SAP clients</a:t>
            </a:r>
          </a:p>
          <a:p>
            <a:pPr lvl="1"/>
            <a:r>
              <a:rPr lang="en-GB" sz="2000" dirty="0" smtClean="0"/>
              <a:t>CPA</a:t>
            </a:r>
          </a:p>
          <a:p>
            <a:pPr lvl="1"/>
            <a:r>
              <a:rPr lang="en-GB" sz="2000" dirty="0" smtClean="0"/>
              <a:t>Currently pursuing CISA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Grp="1" noChangeArrowheads="1"/>
          </p:cNvSpPr>
          <p:nvPr>
            <p:ph type="title"/>
          </p:nvPr>
        </p:nvSpPr>
        <p:spPr>
          <a:xfrm>
            <a:off x="533400" y="838200"/>
            <a:ext cx="8077200" cy="533400"/>
          </a:xfrm>
        </p:spPr>
        <p:txBody>
          <a:bodyPr>
            <a:normAutofit fontScale="90000"/>
          </a:bodyPr>
          <a:lstStyle/>
          <a:p>
            <a:pPr algn="l"/>
            <a:r>
              <a:rPr lang="en-US" sz="2700" b="1" i="1" dirty="0" smtClean="0">
                <a:solidFill>
                  <a:schemeClr val="tx1"/>
                </a:solidFill>
              </a:rPr>
              <a:t>Key Areas within the SAP environment</a:t>
            </a:r>
            <a:br>
              <a:rPr lang="en-US" sz="2700" b="1" i="1" dirty="0" smtClean="0">
                <a:solidFill>
                  <a:schemeClr val="tx1"/>
                </a:solidFill>
              </a:rPr>
            </a:br>
            <a:r>
              <a:rPr lang="en-US" sz="2700" dirty="0" smtClean="0">
                <a:solidFill>
                  <a:schemeClr val="tx1"/>
                </a:solidFill>
              </a:rPr>
              <a:t>Access to Programs and Data </a:t>
            </a:r>
            <a:r>
              <a:rPr lang="en-US" sz="1800" dirty="0" smtClean="0"/>
              <a:t/>
            </a:r>
            <a:br>
              <a:rPr lang="en-US" sz="1800" dirty="0" smtClean="0"/>
            </a:br>
            <a:endParaRPr lang="en-GB" sz="1800" dirty="0" smtClean="0"/>
          </a:p>
        </p:txBody>
      </p:sp>
      <p:sp>
        <p:nvSpPr>
          <p:cNvPr id="4" name="Rectangle 6"/>
          <p:cNvSpPr txBox="1">
            <a:spLocks noChangeArrowheads="1"/>
          </p:cNvSpPr>
          <p:nvPr/>
        </p:nvSpPr>
        <p:spPr>
          <a:xfrm>
            <a:off x="533400" y="1752600"/>
            <a:ext cx="80772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Key areas to consider include: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 SAP system settings including password parameters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 Access to user administration functions including defining and assigning profiles to users (Profile Generator)</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 Access to run programs/ transaction codes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 Assignment of SAP_ALL, SAP_NEW, other sensitive profiles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 Default passwords of SAP supplied accounts (SAP*, DDIC, Earlywatch, SAPCPIC etc.)</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 Management and review of User IDs and generic User IDs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 Use of audit logs (SAP Table Logging)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a:xfrm>
            <a:off x="533400" y="1752600"/>
            <a:ext cx="80772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Key areas to consider include: </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Customised programs and tables should be assigned to appropriate authorisation groups.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Ability to unlock production environment to make direct changes to production is restricted and monitored</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Segregation of duties within the change management process including developer, customizer and approver of the program change/transport</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Changes to SAP tables and data dictionary in the production environment is minimized</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5"/>
          <p:cNvSpPr txBox="1">
            <a:spLocks noChangeArrowheads="1"/>
          </p:cNvSpPr>
          <p:nvPr/>
        </p:nvSpPr>
        <p:spPr>
          <a:xfrm>
            <a:off x="533400" y="762000"/>
            <a:ext cx="8077200" cy="838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1" u="none" strike="noStrike" kern="1200" cap="none" spc="0" normalizeH="0" baseline="0" noProof="0" dirty="0" smtClean="0">
                <a:ln>
                  <a:noFill/>
                </a:ln>
                <a:solidFill>
                  <a:schemeClr val="tx1"/>
                </a:solidFill>
                <a:effectLst/>
                <a:uLnTx/>
                <a:uFillTx/>
                <a:latin typeface="+mj-lt"/>
                <a:ea typeface="+mj-ea"/>
                <a:cs typeface="+mj-cs"/>
              </a:rPr>
              <a:t>Key Areas within the SAP environment</a:t>
            </a:r>
            <a:br>
              <a:rPr kumimoji="0" lang="en-US" sz="2400" b="1" i="1" u="none" strike="noStrike" kern="1200" cap="none" spc="0" normalizeH="0" baseline="0" noProof="0" dirty="0" smtClean="0">
                <a:ln>
                  <a:noFill/>
                </a:ln>
                <a:solidFill>
                  <a:schemeClr val="tx1"/>
                </a:solidFill>
                <a:effectLst/>
                <a:uLnTx/>
                <a:uFillTx/>
                <a:latin typeface="+mj-lt"/>
                <a:ea typeface="+mj-ea"/>
                <a:cs typeface="+mj-cs"/>
              </a:rPr>
            </a:br>
            <a:r>
              <a:rPr kumimoji="0" lang="en-US" sz="2400" b="0" i="0" u="none" strike="noStrike" kern="1200" cap="none" spc="0" normalizeH="0" baseline="0" noProof="0" dirty="0" smtClean="0">
                <a:ln>
                  <a:noFill/>
                </a:ln>
                <a:solidFill>
                  <a:schemeClr val="tx1"/>
                </a:solidFill>
                <a:effectLst/>
                <a:uLnTx/>
                <a:uFillTx/>
                <a:latin typeface="+mj-lt"/>
                <a:ea typeface="+mj-ea"/>
                <a:cs typeface="+mj-cs"/>
              </a:rPr>
              <a:t>Change Management </a:t>
            </a:r>
            <a:r>
              <a:rPr kumimoji="0" lang="en-US" sz="2400" b="1" i="1" u="none" strike="noStrike" kern="1200" cap="none" spc="0" normalizeH="0" baseline="0" noProof="0" dirty="0" smtClean="0">
                <a:ln>
                  <a:noFill/>
                </a:ln>
                <a:solidFill>
                  <a:schemeClr val="tx1"/>
                </a:solidFill>
                <a:effectLst/>
                <a:uLnTx/>
                <a:uFillTx/>
                <a:latin typeface="+mj-lt"/>
                <a:ea typeface="+mj-ea"/>
                <a:cs typeface="+mj-cs"/>
              </a:rPr>
              <a:t/>
            </a:r>
            <a:br>
              <a:rPr kumimoji="0" lang="en-US" sz="2400" b="1" i="1" u="none" strike="noStrike" kern="1200" cap="none" spc="0" normalizeH="0" baseline="0" noProof="0" dirty="0" smtClean="0">
                <a:ln>
                  <a:noFill/>
                </a:ln>
                <a:solidFill>
                  <a:schemeClr val="tx1"/>
                </a:solidFill>
                <a:effectLst/>
                <a:uLnTx/>
                <a:uFillTx/>
                <a:latin typeface="+mj-lt"/>
                <a:ea typeface="+mj-ea"/>
                <a:cs typeface="+mj-cs"/>
              </a:rPr>
            </a:br>
            <a:endParaRPr kumimoji="0" lang="en-GB" sz="2400" b="1" i="1"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a:xfrm>
            <a:off x="533400" y="990600"/>
            <a:ext cx="8077200" cy="609600"/>
          </a:xfrm>
        </p:spPr>
        <p:txBody>
          <a:bodyPr>
            <a:normAutofit fontScale="90000"/>
          </a:bodyPr>
          <a:lstStyle/>
          <a:p>
            <a:pPr algn="l"/>
            <a:r>
              <a:rPr lang="en-US" sz="2700" b="1" i="1" dirty="0" smtClean="0">
                <a:solidFill>
                  <a:schemeClr val="tx1"/>
                </a:solidFill>
              </a:rPr>
              <a:t>Key Areas within the SAP environment</a:t>
            </a:r>
            <a:br>
              <a:rPr lang="en-US" sz="2700" b="1" i="1" dirty="0" smtClean="0">
                <a:solidFill>
                  <a:schemeClr val="tx1"/>
                </a:solidFill>
              </a:rPr>
            </a:br>
            <a:r>
              <a:rPr lang="en-US" sz="2700" dirty="0" smtClean="0">
                <a:solidFill>
                  <a:schemeClr val="tx1"/>
                </a:solidFill>
              </a:rPr>
              <a:t>Computer Operations </a:t>
            </a:r>
            <a:r>
              <a:rPr lang="en-US" dirty="0" smtClean="0"/>
              <a:t/>
            </a:r>
            <a:br>
              <a:rPr lang="en-US" dirty="0" smtClean="0"/>
            </a:br>
            <a:endParaRPr lang="en-GB" dirty="0" smtClean="0"/>
          </a:p>
        </p:txBody>
      </p:sp>
      <p:sp>
        <p:nvSpPr>
          <p:cNvPr id="5" name="Rectangle 6"/>
          <p:cNvSpPr txBox="1">
            <a:spLocks noChangeArrowheads="1"/>
          </p:cNvSpPr>
          <p:nvPr/>
        </p:nvSpPr>
        <p:spPr>
          <a:xfrm>
            <a:off x="533400" y="1752600"/>
            <a:ext cx="80772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Key areas to consider include: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Batch jobs and interface processing should be regularly monitored, with access to amend them restricted</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Batch jobs run under ANOTHER user should be restricted to appropriate personnel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Batch jobs run under ANY user should be completely restricted</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Operating and database system administrator access should be restricted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66752"/>
            <a:ext cx="8077200" cy="2739211"/>
          </a:xfrm>
        </p:spPr>
        <p:txBody>
          <a:bodyPr/>
          <a:lstStyle/>
          <a:p>
            <a:r>
              <a:rPr lang="en-US" sz="4400" b="1" i="1" dirty="0" smtClean="0"/>
              <a:t>Auditing SAP</a:t>
            </a: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Segregation of Duties Example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en-GB" dirty="0" smtClean="0"/>
              <a:t>SOD – Framework – Overview</a:t>
            </a:r>
          </a:p>
        </p:txBody>
      </p:sp>
      <p:sp>
        <p:nvSpPr>
          <p:cNvPr id="9" name="Content Placeholder 8"/>
          <p:cNvSpPr>
            <a:spLocks noGrp="1"/>
          </p:cNvSpPr>
          <p:nvPr>
            <p:ph sz="quarter" idx="14"/>
          </p:nvPr>
        </p:nvSpPr>
        <p:spPr/>
        <p:txBody>
          <a:bodyPr/>
          <a:lstStyle/>
          <a:p>
            <a:endParaRPr lang="en-US" dirty="0"/>
          </a:p>
        </p:txBody>
      </p:sp>
      <p:sp>
        <p:nvSpPr>
          <p:cNvPr id="12" name="Content Placeholder 11"/>
          <p:cNvSpPr>
            <a:spLocks noGrp="1"/>
          </p:cNvSpPr>
          <p:nvPr>
            <p:ph sz="quarter" idx="15"/>
          </p:nvPr>
        </p:nvSpPr>
        <p:spPr/>
        <p:txBody>
          <a:bodyPr/>
          <a:lstStyle/>
          <a:p>
            <a:endParaRPr lang="en-US" dirty="0"/>
          </a:p>
        </p:txBody>
      </p:sp>
      <p:pic>
        <p:nvPicPr>
          <p:cNvPr id="37890" name="Picture 2"/>
          <p:cNvPicPr>
            <a:picLocks noChangeAspect="1" noChangeArrowheads="1"/>
          </p:cNvPicPr>
          <p:nvPr/>
        </p:nvPicPr>
        <p:blipFill>
          <a:blip r:embed="rId3" cstate="print">
            <a:duotone>
              <a:schemeClr val="accent1">
                <a:shade val="45000"/>
                <a:satMod val="135000"/>
              </a:schemeClr>
              <a:prstClr val="white"/>
            </a:duotone>
          </a:blip>
          <a:stretch>
            <a:fillRect/>
          </a:stretch>
        </p:blipFill>
        <p:spPr bwMode="auto">
          <a:xfrm>
            <a:off x="507337" y="1441134"/>
            <a:ext cx="8293763" cy="4803424"/>
          </a:xfrm>
          <a:prstGeom prst="rect">
            <a:avLst/>
          </a:prstGeom>
          <a:noFill/>
          <a:ln>
            <a:noFill/>
          </a:ln>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533400" y="518904"/>
            <a:ext cx="8077200" cy="707886"/>
          </a:xfrm>
        </p:spPr>
        <p:txBody>
          <a:bodyPr/>
          <a:lstStyle/>
          <a:p>
            <a:r>
              <a:rPr lang="en-GB" sz="4000" dirty="0" smtClean="0"/>
              <a:t>SOD – Framework – SOD/SA Rule</a:t>
            </a:r>
          </a:p>
        </p:txBody>
      </p:sp>
      <p:sp>
        <p:nvSpPr>
          <p:cNvPr id="12" name="Content Placeholder 11"/>
          <p:cNvSpPr>
            <a:spLocks noGrp="1"/>
          </p:cNvSpPr>
          <p:nvPr>
            <p:ph sz="quarter" idx="14"/>
          </p:nvPr>
        </p:nvSpPr>
        <p:spPr/>
        <p:txBody>
          <a:bodyPr/>
          <a:lstStyle/>
          <a:p>
            <a:endParaRPr lang="en-US" dirty="0"/>
          </a:p>
        </p:txBody>
      </p:sp>
      <p:sp>
        <p:nvSpPr>
          <p:cNvPr id="13" name="Content Placeholder 12"/>
          <p:cNvSpPr>
            <a:spLocks noGrp="1"/>
          </p:cNvSpPr>
          <p:nvPr>
            <p:ph sz="quarter" idx="15"/>
          </p:nvPr>
        </p:nvSpPr>
        <p:spPr/>
        <p:txBody>
          <a:bodyPr/>
          <a:lstStyle/>
          <a:p>
            <a:endParaRPr lang="en-US" dirty="0"/>
          </a:p>
        </p:txBody>
      </p:sp>
      <p:pic>
        <p:nvPicPr>
          <p:cNvPr id="38914" name="Picture 2"/>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1" y="1143000"/>
            <a:ext cx="9144000" cy="517032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r>
              <a:rPr lang="en-GB" dirty="0" smtClean="0"/>
              <a:t>SOD – Framework – SOD Rule</a:t>
            </a:r>
          </a:p>
        </p:txBody>
      </p:sp>
      <p:sp>
        <p:nvSpPr>
          <p:cNvPr id="8" name="Content Placeholder 7"/>
          <p:cNvSpPr>
            <a:spLocks noGrp="1"/>
          </p:cNvSpPr>
          <p:nvPr>
            <p:ph sz="quarter" idx="14"/>
          </p:nvPr>
        </p:nvSpPr>
        <p:spPr/>
        <p:txBody>
          <a:bodyPr/>
          <a:lstStyle/>
          <a:p>
            <a:endParaRPr lang="en-US" dirty="0"/>
          </a:p>
        </p:txBody>
      </p:sp>
      <p:sp>
        <p:nvSpPr>
          <p:cNvPr id="9" name="Content Placeholder 8"/>
          <p:cNvSpPr>
            <a:spLocks noGrp="1"/>
          </p:cNvSpPr>
          <p:nvPr>
            <p:ph sz="quarter" idx="15"/>
          </p:nvPr>
        </p:nvSpPr>
        <p:spPr/>
        <p:txBody>
          <a:bodyPr/>
          <a:lstStyle/>
          <a:p>
            <a:endParaRPr lang="en-US" dirty="0"/>
          </a:p>
        </p:txBody>
      </p:sp>
      <p:pic>
        <p:nvPicPr>
          <p:cNvPr id="39938" name="Picture 2"/>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154216" y="1077686"/>
            <a:ext cx="8973456" cy="510159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r>
              <a:rPr lang="en-GB" dirty="0" smtClean="0"/>
              <a:t>SOD – Framework – SOD Rule</a:t>
            </a:r>
          </a:p>
        </p:txBody>
      </p:sp>
      <p:sp>
        <p:nvSpPr>
          <p:cNvPr id="8" name="Content Placeholder 7"/>
          <p:cNvSpPr>
            <a:spLocks noGrp="1"/>
          </p:cNvSpPr>
          <p:nvPr>
            <p:ph sz="quarter" idx="14"/>
          </p:nvPr>
        </p:nvSpPr>
        <p:spPr/>
        <p:txBody>
          <a:bodyPr/>
          <a:lstStyle/>
          <a:p>
            <a:endParaRPr lang="en-US" dirty="0"/>
          </a:p>
        </p:txBody>
      </p:sp>
      <p:sp>
        <p:nvSpPr>
          <p:cNvPr id="9" name="Content Placeholder 8"/>
          <p:cNvSpPr>
            <a:spLocks noGrp="1"/>
          </p:cNvSpPr>
          <p:nvPr>
            <p:ph sz="quarter" idx="15"/>
          </p:nvPr>
        </p:nvSpPr>
        <p:spPr/>
        <p:txBody>
          <a:bodyPr/>
          <a:lstStyle/>
          <a:p>
            <a:endParaRPr lang="en-US" dirty="0"/>
          </a:p>
        </p:txBody>
      </p:sp>
      <p:pic>
        <p:nvPicPr>
          <p:cNvPr id="40962" name="Picture 2"/>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1143000"/>
            <a:ext cx="9144000" cy="51172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8904"/>
            <a:ext cx="8077200" cy="707886"/>
          </a:xfrm>
        </p:spPr>
        <p:txBody>
          <a:bodyPr/>
          <a:lstStyle/>
          <a:p>
            <a:r>
              <a:rPr lang="en-GB" sz="4000" dirty="0" smtClean="0"/>
              <a:t>SOD – Framework – Object Level</a:t>
            </a:r>
            <a:endParaRPr lang="en-US" sz="4000" dirty="0"/>
          </a:p>
        </p:txBody>
      </p:sp>
      <p:pic>
        <p:nvPicPr>
          <p:cNvPr id="41986" name="Picture 2"/>
          <p:cNvPicPr>
            <a:picLocks noGrp="1" noChangeAspect="1" noChangeArrowheads="1"/>
          </p:cNvPicPr>
          <p:nvPr>
            <p:ph sz="quarter" idx="14"/>
          </p:nvPr>
        </p:nvPicPr>
        <p:blipFill>
          <a:blip r:embed="rId2" cstate="print">
            <a:duotone>
              <a:schemeClr val="accent1">
                <a:shade val="45000"/>
                <a:satMod val="135000"/>
              </a:schemeClr>
              <a:prstClr val="white"/>
            </a:duotone>
          </a:blip>
          <a:stretch>
            <a:fillRect/>
          </a:stretch>
        </p:blipFill>
        <p:spPr bwMode="auto">
          <a:xfrm>
            <a:off x="310243" y="1210494"/>
            <a:ext cx="8458199" cy="491862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8904"/>
            <a:ext cx="8077200" cy="707886"/>
          </a:xfrm>
        </p:spPr>
        <p:txBody>
          <a:bodyPr/>
          <a:lstStyle/>
          <a:p>
            <a:r>
              <a:rPr lang="en-GB" sz="4000" dirty="0" smtClean="0"/>
              <a:t>SOD – Framework – Object Level</a:t>
            </a:r>
            <a:endParaRPr lang="en-US" sz="4000" dirty="0"/>
          </a:p>
        </p:txBody>
      </p:sp>
      <p:pic>
        <p:nvPicPr>
          <p:cNvPr id="43010" name="Picture 2"/>
          <p:cNvPicPr>
            <a:picLocks noGrp="1" noChangeAspect="1" noChangeArrowheads="1"/>
          </p:cNvPicPr>
          <p:nvPr>
            <p:ph sz="quarter" idx="14"/>
          </p:nvPr>
        </p:nvPicPr>
        <p:blipFill>
          <a:blip r:embed="rId2" cstate="print">
            <a:duotone>
              <a:schemeClr val="accent1">
                <a:shade val="45000"/>
                <a:satMod val="135000"/>
              </a:schemeClr>
              <a:prstClr val="white"/>
            </a:duotone>
          </a:blip>
          <a:stretch>
            <a:fillRect/>
          </a:stretch>
        </p:blipFill>
        <p:spPr bwMode="auto">
          <a:xfrm>
            <a:off x="359229" y="1268662"/>
            <a:ext cx="8492980" cy="482189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77200" cy="914400"/>
          </a:xfrm>
        </p:spPr>
        <p:txBody>
          <a:bodyPr>
            <a:normAutofit/>
          </a:bodyPr>
          <a:lstStyle/>
          <a:p>
            <a:pPr algn="l"/>
            <a:r>
              <a:rPr lang="en-US" sz="2400" b="1" i="1" dirty="0" smtClean="0"/>
              <a:t>Agenda</a:t>
            </a:r>
            <a:endParaRPr lang="en-US" sz="2000" b="1" i="1" dirty="0"/>
          </a:p>
        </p:txBody>
      </p:sp>
      <p:sp>
        <p:nvSpPr>
          <p:cNvPr id="3" name="Content Placeholder 2"/>
          <p:cNvSpPr>
            <a:spLocks noGrp="1"/>
          </p:cNvSpPr>
          <p:nvPr>
            <p:ph sz="quarter" idx="15"/>
          </p:nvPr>
        </p:nvSpPr>
        <p:spPr>
          <a:xfrm>
            <a:off x="182109" y="1752600"/>
            <a:ext cx="8766175" cy="4364717"/>
          </a:xfrm>
          <a:prstGeom prst="rect">
            <a:avLst/>
          </a:prstGeom>
        </p:spPr>
        <p:txBody>
          <a:bodyPr>
            <a:normAutofit/>
          </a:bodyPr>
          <a:lstStyle/>
          <a:p>
            <a:pPr>
              <a:buNone/>
            </a:pPr>
            <a:r>
              <a:rPr lang="en-GB" sz="2000" b="1" dirty="0" smtClean="0">
                <a:solidFill>
                  <a:schemeClr val="accent6">
                    <a:lumMod val="75000"/>
                  </a:schemeClr>
                </a:solidFill>
              </a:rPr>
              <a:t>What We Will Do…</a:t>
            </a:r>
          </a:p>
          <a:p>
            <a:r>
              <a:rPr lang="en-US" sz="2000" dirty="0" smtClean="0"/>
              <a:t>Provide a high level overview of what SAP is</a:t>
            </a:r>
          </a:p>
          <a:p>
            <a:r>
              <a:rPr lang="en-GB" sz="2000" dirty="0" smtClean="0"/>
              <a:t>SAP Authorization Concept</a:t>
            </a:r>
            <a:endParaRPr lang="en-US" sz="2000" dirty="0" smtClean="0"/>
          </a:p>
          <a:p>
            <a:r>
              <a:rPr lang="en-US" sz="2000" dirty="0" smtClean="0"/>
              <a:t>Provide an introduction to Auditing ITGC’s in SAP</a:t>
            </a:r>
          </a:p>
          <a:p>
            <a:r>
              <a:rPr lang="en-US" sz="2000" dirty="0" smtClean="0"/>
              <a:t>Segregation of Duties in SAP</a:t>
            </a:r>
          </a:p>
          <a:p>
            <a:endParaRPr lang="en-US"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Relationships Between Layers</a:t>
            </a:r>
            <a:endParaRPr lang="en-US" dirty="0"/>
          </a:p>
        </p:txBody>
      </p:sp>
      <p:pic>
        <p:nvPicPr>
          <p:cNvPr id="44034" name="Picture 2"/>
          <p:cNvPicPr>
            <a:picLocks noGrp="1" noChangeAspect="1" noChangeArrowheads="1"/>
          </p:cNvPicPr>
          <p:nvPr>
            <p:ph sz="quarter" idx="14"/>
          </p:nvPr>
        </p:nvPicPr>
        <p:blipFill>
          <a:blip r:embed="rId2" cstate="print">
            <a:duotone>
              <a:schemeClr val="accent1">
                <a:shade val="45000"/>
                <a:satMod val="135000"/>
              </a:schemeClr>
              <a:prstClr val="white"/>
            </a:duotone>
          </a:blip>
          <a:stretch>
            <a:fillRect/>
          </a:stretch>
        </p:blipFill>
        <p:spPr bwMode="auto">
          <a:xfrm>
            <a:off x="228601" y="1171854"/>
            <a:ext cx="8712796" cy="503300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2"/>
          <p:cNvSpPr txBox="1">
            <a:spLocks noChangeArrowheads="1"/>
          </p:cNvSpPr>
          <p:nvPr/>
        </p:nvSpPr>
        <p:spPr bwMode="auto">
          <a:xfrm>
            <a:off x="922020" y="1543050"/>
            <a:ext cx="1443793" cy="430887"/>
          </a:xfrm>
          <a:prstGeom prst="rect">
            <a:avLst/>
          </a:prstGeom>
          <a:noFill/>
          <a:ln w="12700">
            <a:noFill/>
            <a:miter lim="800000"/>
            <a:headEnd type="none" w="sm" len="sm"/>
            <a:tailEnd type="none" w="sm" len="sm"/>
          </a:ln>
          <a:effectLst/>
        </p:spPr>
        <p:txBody>
          <a:bodyPr wrap="none" lIns="0" tIns="0" rIns="0" bIns="0">
            <a:spAutoFit/>
          </a:bodyPr>
          <a:lstStyle/>
          <a:p>
            <a:pPr eaLnBrk="0" hangingPunct="0">
              <a:buSzTx/>
            </a:pPr>
            <a:r>
              <a:rPr lang="en-US" sz="2800" b="1" dirty="0" smtClean="0">
                <a:latin typeface="Arial" pitchFamily="34" charset="0"/>
                <a:cs typeface="Arial" pitchFamily="34" charset="0"/>
              </a:rPr>
              <a:t>Ability A</a:t>
            </a:r>
            <a:endParaRPr lang="en-US" sz="2800" b="1" dirty="0">
              <a:latin typeface="Arial" pitchFamily="34" charset="0"/>
              <a:cs typeface="Arial" pitchFamily="34" charset="0"/>
            </a:endParaRPr>
          </a:p>
        </p:txBody>
      </p:sp>
      <p:sp>
        <p:nvSpPr>
          <p:cNvPr id="47" name="Freeform 260"/>
          <p:cNvSpPr>
            <a:spLocks noEditPoints="1"/>
          </p:cNvSpPr>
          <p:nvPr/>
        </p:nvSpPr>
        <p:spPr bwMode="auto">
          <a:xfrm>
            <a:off x="3514444" y="3543301"/>
            <a:ext cx="2074825" cy="2643068"/>
          </a:xfrm>
          <a:custGeom>
            <a:avLst/>
            <a:gdLst>
              <a:gd name="T0" fmla="*/ 2147483647 w 399"/>
              <a:gd name="T1" fmla="*/ 2147483647 h 907"/>
              <a:gd name="T2" fmla="*/ 2147483647 w 399"/>
              <a:gd name="T3" fmla="*/ 2147483647 h 907"/>
              <a:gd name="T4" fmla="*/ 2147483647 w 399"/>
              <a:gd name="T5" fmla="*/ 2147483647 h 907"/>
              <a:gd name="T6" fmla="*/ 2147483647 w 399"/>
              <a:gd name="T7" fmla="*/ 2147483647 h 907"/>
              <a:gd name="T8" fmla="*/ 2147483647 w 399"/>
              <a:gd name="T9" fmla="*/ 2147483647 h 907"/>
              <a:gd name="T10" fmla="*/ 2147483647 w 399"/>
              <a:gd name="T11" fmla="*/ 2147483647 h 907"/>
              <a:gd name="T12" fmla="*/ 2147483647 w 399"/>
              <a:gd name="T13" fmla="*/ 2147483647 h 907"/>
              <a:gd name="T14" fmla="*/ 2147483647 w 399"/>
              <a:gd name="T15" fmla="*/ 2147483647 h 907"/>
              <a:gd name="T16" fmla="*/ 2147483647 w 399"/>
              <a:gd name="T17" fmla="*/ 2147483647 h 907"/>
              <a:gd name="T18" fmla="*/ 2147483647 w 399"/>
              <a:gd name="T19" fmla="*/ 2147483647 h 907"/>
              <a:gd name="T20" fmla="*/ 2147483647 w 399"/>
              <a:gd name="T21" fmla="*/ 2147483647 h 907"/>
              <a:gd name="T22" fmla="*/ 2147483647 w 399"/>
              <a:gd name="T23" fmla="*/ 2147483647 h 907"/>
              <a:gd name="T24" fmla="*/ 2147483647 w 399"/>
              <a:gd name="T25" fmla="*/ 2147483647 h 907"/>
              <a:gd name="T26" fmla="*/ 2147483647 w 399"/>
              <a:gd name="T27" fmla="*/ 2147483647 h 907"/>
              <a:gd name="T28" fmla="*/ 2147483647 w 399"/>
              <a:gd name="T29" fmla="*/ 2147483647 h 907"/>
              <a:gd name="T30" fmla="*/ 2147483647 w 399"/>
              <a:gd name="T31" fmla="*/ 2147483647 h 907"/>
              <a:gd name="T32" fmla="*/ 0 w 399"/>
              <a:gd name="T33" fmla="*/ 2147483647 h 907"/>
              <a:gd name="T34" fmla="*/ 0 w 399"/>
              <a:gd name="T35" fmla="*/ 2147483647 h 907"/>
              <a:gd name="T36" fmla="*/ 0 w 399"/>
              <a:gd name="T37" fmla="*/ 2147483647 h 907"/>
              <a:gd name="T38" fmla="*/ 2147483647 w 399"/>
              <a:gd name="T39" fmla="*/ 2147483647 h 907"/>
              <a:gd name="T40" fmla="*/ 2147483647 w 399"/>
              <a:gd name="T41" fmla="*/ 2147483647 h 907"/>
              <a:gd name="T42" fmla="*/ 2147483647 w 399"/>
              <a:gd name="T43" fmla="*/ 2147483647 h 907"/>
              <a:gd name="T44" fmla="*/ 2147483647 w 399"/>
              <a:gd name="T45" fmla="*/ 2147483647 h 907"/>
              <a:gd name="T46" fmla="*/ 2147483647 w 399"/>
              <a:gd name="T47" fmla="*/ 2147483647 h 907"/>
              <a:gd name="T48" fmla="*/ 2147483647 w 399"/>
              <a:gd name="T49" fmla="*/ 2147483647 h 907"/>
              <a:gd name="T50" fmla="*/ 2147483647 w 399"/>
              <a:gd name="T51" fmla="*/ 2147483647 h 907"/>
              <a:gd name="T52" fmla="*/ 2147483647 w 399"/>
              <a:gd name="T53" fmla="*/ 2147483647 h 907"/>
              <a:gd name="T54" fmla="*/ 2147483647 w 399"/>
              <a:gd name="T55" fmla="*/ 2147483647 h 907"/>
              <a:gd name="T56" fmla="*/ 2147483647 w 399"/>
              <a:gd name="T57" fmla="*/ 2147483647 h 907"/>
              <a:gd name="T58" fmla="*/ 2147483647 w 399"/>
              <a:gd name="T59" fmla="*/ 2147483647 h 907"/>
              <a:gd name="T60" fmla="*/ 2147483647 w 399"/>
              <a:gd name="T61" fmla="*/ 2147483647 h 907"/>
              <a:gd name="T62" fmla="*/ 2147483647 w 399"/>
              <a:gd name="T63" fmla="*/ 2147483647 h 907"/>
              <a:gd name="T64" fmla="*/ 2147483647 w 399"/>
              <a:gd name="T65" fmla="*/ 2147483647 h 907"/>
              <a:gd name="T66" fmla="*/ 2147483647 w 399"/>
              <a:gd name="T67" fmla="*/ 2147483647 h 907"/>
              <a:gd name="T68" fmla="*/ 2147483647 w 399"/>
              <a:gd name="T69" fmla="*/ 2147483647 h 907"/>
              <a:gd name="T70" fmla="*/ 2147483647 w 399"/>
              <a:gd name="T71" fmla="*/ 2147483647 h 907"/>
              <a:gd name="T72" fmla="*/ 2147483647 w 399"/>
              <a:gd name="T73" fmla="*/ 2147483647 h 907"/>
              <a:gd name="T74" fmla="*/ 2147483647 w 399"/>
              <a:gd name="T75" fmla="*/ 0 h 907"/>
              <a:gd name="T76" fmla="*/ 2147483647 w 399"/>
              <a:gd name="T77" fmla="*/ 2147483647 h 907"/>
              <a:gd name="T78" fmla="*/ 2147483647 w 399"/>
              <a:gd name="T79" fmla="*/ 2147483647 h 907"/>
              <a:gd name="T80" fmla="*/ 2147483647 w 399"/>
              <a:gd name="T81" fmla="*/ 2147483647 h 907"/>
              <a:gd name="T82" fmla="*/ 2147483647 w 399"/>
              <a:gd name="T83" fmla="*/ 2147483647 h 9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9"/>
              <a:gd name="T127" fmla="*/ 0 h 907"/>
              <a:gd name="T128" fmla="*/ 399 w 399"/>
              <a:gd name="T129" fmla="*/ 907 h 9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9" h="907">
                <a:moveTo>
                  <a:pt x="220" y="857"/>
                </a:moveTo>
                <a:cubicBezTo>
                  <a:pt x="219" y="884"/>
                  <a:pt x="241" y="907"/>
                  <a:pt x="269" y="907"/>
                </a:cubicBezTo>
                <a:cubicBezTo>
                  <a:pt x="296" y="907"/>
                  <a:pt x="319" y="885"/>
                  <a:pt x="319" y="858"/>
                </a:cubicBezTo>
                <a:cubicBezTo>
                  <a:pt x="319" y="858"/>
                  <a:pt x="319" y="857"/>
                  <a:pt x="319" y="857"/>
                </a:cubicBezTo>
                <a:lnTo>
                  <a:pt x="319" y="268"/>
                </a:lnTo>
                <a:cubicBezTo>
                  <a:pt x="319" y="263"/>
                  <a:pt x="324" y="259"/>
                  <a:pt x="329" y="259"/>
                </a:cubicBezTo>
                <a:cubicBezTo>
                  <a:pt x="335" y="259"/>
                  <a:pt x="339" y="263"/>
                  <a:pt x="339" y="268"/>
                </a:cubicBezTo>
                <a:cubicBezTo>
                  <a:pt x="339" y="268"/>
                  <a:pt x="339" y="268"/>
                  <a:pt x="339" y="268"/>
                </a:cubicBezTo>
                <a:lnTo>
                  <a:pt x="339" y="510"/>
                </a:lnTo>
                <a:cubicBezTo>
                  <a:pt x="339" y="526"/>
                  <a:pt x="353" y="539"/>
                  <a:pt x="369" y="539"/>
                </a:cubicBezTo>
                <a:cubicBezTo>
                  <a:pt x="385" y="539"/>
                  <a:pt x="399" y="526"/>
                  <a:pt x="399" y="510"/>
                </a:cubicBezTo>
                <a:cubicBezTo>
                  <a:pt x="399" y="510"/>
                  <a:pt x="399" y="510"/>
                  <a:pt x="399" y="510"/>
                </a:cubicBezTo>
                <a:lnTo>
                  <a:pt x="399" y="223"/>
                </a:lnTo>
                <a:cubicBezTo>
                  <a:pt x="399" y="207"/>
                  <a:pt x="385" y="194"/>
                  <a:pt x="369" y="194"/>
                </a:cubicBezTo>
                <a:lnTo>
                  <a:pt x="30" y="194"/>
                </a:lnTo>
                <a:cubicBezTo>
                  <a:pt x="14" y="194"/>
                  <a:pt x="1" y="207"/>
                  <a:pt x="0" y="223"/>
                </a:cubicBezTo>
                <a:lnTo>
                  <a:pt x="0" y="510"/>
                </a:lnTo>
                <a:cubicBezTo>
                  <a:pt x="1" y="526"/>
                  <a:pt x="14" y="539"/>
                  <a:pt x="30" y="539"/>
                </a:cubicBezTo>
                <a:cubicBezTo>
                  <a:pt x="47" y="539"/>
                  <a:pt x="60" y="526"/>
                  <a:pt x="60" y="510"/>
                </a:cubicBezTo>
                <a:cubicBezTo>
                  <a:pt x="60" y="510"/>
                  <a:pt x="60" y="510"/>
                  <a:pt x="60" y="510"/>
                </a:cubicBezTo>
                <a:lnTo>
                  <a:pt x="60" y="268"/>
                </a:lnTo>
                <a:cubicBezTo>
                  <a:pt x="60" y="263"/>
                  <a:pt x="65" y="259"/>
                  <a:pt x="70" y="259"/>
                </a:cubicBezTo>
                <a:cubicBezTo>
                  <a:pt x="76" y="259"/>
                  <a:pt x="80" y="263"/>
                  <a:pt x="80" y="268"/>
                </a:cubicBezTo>
                <a:cubicBezTo>
                  <a:pt x="80" y="268"/>
                  <a:pt x="80" y="268"/>
                  <a:pt x="80" y="268"/>
                </a:cubicBezTo>
                <a:lnTo>
                  <a:pt x="80" y="857"/>
                </a:lnTo>
                <a:cubicBezTo>
                  <a:pt x="80" y="884"/>
                  <a:pt x="102" y="907"/>
                  <a:pt x="129" y="907"/>
                </a:cubicBezTo>
                <a:cubicBezTo>
                  <a:pt x="157" y="907"/>
                  <a:pt x="179" y="885"/>
                  <a:pt x="180" y="858"/>
                </a:cubicBezTo>
                <a:cubicBezTo>
                  <a:pt x="180" y="858"/>
                  <a:pt x="180" y="857"/>
                  <a:pt x="180" y="857"/>
                </a:cubicBezTo>
                <a:lnTo>
                  <a:pt x="180" y="549"/>
                </a:lnTo>
                <a:cubicBezTo>
                  <a:pt x="180" y="538"/>
                  <a:pt x="189" y="529"/>
                  <a:pt x="200" y="529"/>
                </a:cubicBezTo>
                <a:cubicBezTo>
                  <a:pt x="211" y="529"/>
                  <a:pt x="220" y="538"/>
                  <a:pt x="220" y="549"/>
                </a:cubicBezTo>
                <a:cubicBezTo>
                  <a:pt x="220" y="549"/>
                  <a:pt x="220" y="549"/>
                  <a:pt x="220" y="549"/>
                </a:cubicBezTo>
                <a:lnTo>
                  <a:pt x="220" y="857"/>
                </a:lnTo>
                <a:close/>
                <a:moveTo>
                  <a:pt x="111" y="86"/>
                </a:moveTo>
                <a:cubicBezTo>
                  <a:pt x="111" y="39"/>
                  <a:pt x="151" y="0"/>
                  <a:pt x="200" y="0"/>
                </a:cubicBezTo>
                <a:cubicBezTo>
                  <a:pt x="249" y="0"/>
                  <a:pt x="288" y="39"/>
                  <a:pt x="288" y="86"/>
                </a:cubicBezTo>
                <a:cubicBezTo>
                  <a:pt x="288" y="86"/>
                  <a:pt x="288" y="86"/>
                  <a:pt x="288" y="86"/>
                </a:cubicBezTo>
                <a:cubicBezTo>
                  <a:pt x="288" y="134"/>
                  <a:pt x="249" y="172"/>
                  <a:pt x="200" y="172"/>
                </a:cubicBezTo>
                <a:cubicBezTo>
                  <a:pt x="151" y="172"/>
                  <a:pt x="111" y="134"/>
                  <a:pt x="111" y="86"/>
                </a:cubicBezTo>
                <a:close/>
              </a:path>
            </a:pathLst>
          </a:custGeom>
          <a:solidFill>
            <a:schemeClr val="accent1"/>
          </a:solidFill>
          <a:ln w="0">
            <a:noFill/>
            <a:round/>
            <a:headEnd/>
            <a:tailEnd/>
          </a:ln>
        </p:spPr>
        <p:txBody>
          <a:bodyPr lIns="101882" tIns="50941" rIns="101882" bIns="50941"/>
          <a:lstStyle/>
          <a:p>
            <a:pPr marL="0" marR="0" lvl="0" defTabSz="914400" eaLnBrk="1" fontAlgn="auto" latinLnBrk="0" hangingPunct="1">
              <a:lnSpc>
                <a:spcPct val="100000"/>
              </a:lnSpc>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grpSp>
        <p:nvGrpSpPr>
          <p:cNvPr id="2" name="Group 74"/>
          <p:cNvGrpSpPr/>
          <p:nvPr/>
        </p:nvGrpSpPr>
        <p:grpSpPr>
          <a:xfrm>
            <a:off x="452510" y="2230187"/>
            <a:ext cx="8076671" cy="980311"/>
            <a:chOff x="479807" y="2545586"/>
            <a:chExt cx="8076671" cy="295361"/>
          </a:xfrm>
        </p:grpSpPr>
        <p:sp>
          <p:nvSpPr>
            <p:cNvPr id="43" name="TextBox 42"/>
            <p:cNvSpPr txBox="1"/>
            <p:nvPr/>
          </p:nvSpPr>
          <p:spPr>
            <a:xfrm>
              <a:off x="479807" y="2552070"/>
              <a:ext cx="3376540" cy="288877"/>
            </a:xfrm>
            <a:prstGeom prst="rect">
              <a:avLst/>
            </a:prstGeom>
            <a:solidFill>
              <a:schemeClr val="accent2">
                <a:lumMod val="20000"/>
                <a:lumOff val="80000"/>
              </a:schemeClr>
            </a:solidFill>
            <a:ln>
              <a:noFill/>
            </a:ln>
          </p:spPr>
          <p:txBody>
            <a:bodyPr wrap="square" lIns="45720" tIns="27432" rIns="45720" bIns="27432" rtlCol="0" anchor="ctr" anchorCtr="0">
              <a:noAutofit/>
            </a:bodyPr>
            <a:lstStyle/>
            <a:p>
              <a:r>
                <a:rPr lang="en-US" sz="1400" b="1" dirty="0" smtClean="0">
                  <a:latin typeface="Arial" pitchFamily="34" charset="0"/>
                  <a:cs typeface="Arial" pitchFamily="34" charset="0"/>
                </a:rPr>
                <a:t>Create Maintain Purchase Order</a:t>
              </a:r>
            </a:p>
            <a:p>
              <a:r>
                <a:rPr lang="en-US" sz="1200" dirty="0" smtClean="0">
                  <a:latin typeface="Arial" pitchFamily="34" charset="0"/>
                  <a:cs typeface="Arial" pitchFamily="34" charset="0"/>
                </a:rPr>
                <a:t>t-code: ME21</a:t>
              </a:r>
            </a:p>
            <a:p>
              <a:r>
                <a:rPr lang="en-US" sz="1200" dirty="0" smtClean="0">
                  <a:latin typeface="Arial" pitchFamily="34" charset="0"/>
                  <a:cs typeface="Arial" pitchFamily="34" charset="0"/>
                </a:rPr>
                <a:t>Auth Object: </a:t>
              </a:r>
              <a:r>
                <a:rPr lang="en-US" sz="1200" dirty="0" smtClean="0"/>
                <a:t>M_BEST_BSA</a:t>
              </a:r>
            </a:p>
            <a:p>
              <a:r>
                <a:rPr lang="en-US" sz="1200" dirty="0" smtClean="0">
                  <a:latin typeface="Arial" pitchFamily="34" charset="0"/>
                  <a:cs typeface="Arial" pitchFamily="34" charset="0"/>
                </a:rPr>
                <a:t>ACTVT: 01</a:t>
              </a:r>
              <a:endParaRPr lang="en-US" sz="1200" dirty="0">
                <a:latin typeface="Arial" pitchFamily="34" charset="0"/>
                <a:cs typeface="Arial" pitchFamily="34" charset="0"/>
              </a:endParaRPr>
            </a:p>
          </p:txBody>
        </p:sp>
        <p:sp>
          <p:nvSpPr>
            <p:cNvPr id="44" name="TextBox 43"/>
            <p:cNvSpPr txBox="1"/>
            <p:nvPr/>
          </p:nvSpPr>
          <p:spPr>
            <a:xfrm>
              <a:off x="5033637" y="2545586"/>
              <a:ext cx="3522841" cy="288877"/>
            </a:xfrm>
            <a:prstGeom prst="rect">
              <a:avLst/>
            </a:prstGeom>
            <a:solidFill>
              <a:schemeClr val="accent2">
                <a:lumMod val="20000"/>
                <a:lumOff val="80000"/>
              </a:schemeClr>
            </a:solidFill>
            <a:ln>
              <a:noFill/>
            </a:ln>
          </p:spPr>
          <p:txBody>
            <a:bodyPr wrap="square" lIns="45720" tIns="27432" rIns="45720" bIns="27432" rtlCol="0" anchor="ctr" anchorCtr="0">
              <a:noAutofit/>
            </a:bodyPr>
            <a:lstStyle/>
            <a:p>
              <a:r>
                <a:rPr lang="en-US" sz="1400" b="1" dirty="0" smtClean="0">
                  <a:latin typeface="Arial" pitchFamily="34" charset="0"/>
                  <a:cs typeface="Arial" pitchFamily="34" charset="0"/>
                </a:rPr>
                <a:t>Create Maintain Vendor Master Records</a:t>
              </a:r>
              <a:endParaRPr lang="en-US" sz="1200" b="1" dirty="0" smtClean="0">
                <a:latin typeface="Arial" pitchFamily="34" charset="0"/>
                <a:cs typeface="Arial" pitchFamily="34" charset="0"/>
              </a:endParaRPr>
            </a:p>
            <a:p>
              <a:r>
                <a:rPr lang="en-US" sz="1200" dirty="0" smtClean="0">
                  <a:latin typeface="Arial" pitchFamily="34" charset="0"/>
                  <a:cs typeface="Arial" pitchFamily="34" charset="0"/>
                </a:rPr>
                <a:t>t-code:</a:t>
              </a:r>
              <a:r>
                <a:rPr lang="en-US" sz="1400" dirty="0" smtClean="0">
                  <a:latin typeface="Arial" pitchFamily="34" charset="0"/>
                  <a:cs typeface="Arial" pitchFamily="34" charset="0"/>
                </a:rPr>
                <a:t> </a:t>
              </a:r>
              <a:r>
                <a:rPr lang="en-US" sz="1200" dirty="0" smtClean="0"/>
                <a:t>FK01</a:t>
              </a:r>
            </a:p>
            <a:p>
              <a:r>
                <a:rPr lang="en-US" sz="1200" dirty="0" smtClean="0">
                  <a:latin typeface="Arial" pitchFamily="34" charset="0"/>
                  <a:cs typeface="Arial" pitchFamily="34" charset="0"/>
                </a:rPr>
                <a:t>Auth Object: </a:t>
              </a:r>
              <a:r>
                <a:rPr lang="en-US" sz="1200" dirty="0" smtClean="0"/>
                <a:t>F_LFA1_APP</a:t>
              </a:r>
            </a:p>
            <a:p>
              <a:r>
                <a:rPr lang="en-US" sz="1200" dirty="0" smtClean="0">
                  <a:latin typeface="Arial" pitchFamily="34" charset="0"/>
                  <a:cs typeface="Arial" pitchFamily="34" charset="0"/>
                </a:rPr>
                <a:t>ACTVT: 01</a:t>
              </a:r>
              <a:endParaRPr lang="en-US" sz="1200" dirty="0">
                <a:latin typeface="Arial" pitchFamily="34" charset="0"/>
                <a:cs typeface="Arial" pitchFamily="34" charset="0"/>
              </a:endParaRPr>
            </a:p>
          </p:txBody>
        </p:sp>
      </p:grpSp>
      <p:sp>
        <p:nvSpPr>
          <p:cNvPr id="39" name="Right Arrow 38"/>
          <p:cNvSpPr/>
          <p:nvPr/>
        </p:nvSpPr>
        <p:spPr bwMode="ltGray">
          <a:xfrm rot="10800000" flipH="1">
            <a:off x="1922704" y="3246117"/>
            <a:ext cx="1689176" cy="960121"/>
          </a:xfrm>
          <a:prstGeom prst="rightArrow">
            <a:avLst/>
          </a:prstGeom>
          <a:solidFill>
            <a:srgbClr val="968C6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Arial" pitchFamily="34" charset="0"/>
              <a:cs typeface="Arial" pitchFamily="34" charset="0"/>
            </a:endParaRPr>
          </a:p>
        </p:txBody>
      </p:sp>
      <p:sp>
        <p:nvSpPr>
          <p:cNvPr id="58" name="Title 1"/>
          <p:cNvSpPr>
            <a:spLocks noGrp="1"/>
          </p:cNvSpPr>
          <p:nvPr>
            <p:ph type="title"/>
          </p:nvPr>
        </p:nvSpPr>
        <p:spPr>
          <a:xfrm>
            <a:off x="533400" y="688181"/>
            <a:ext cx="8077200" cy="738664"/>
          </a:xfrm>
        </p:spPr>
        <p:txBody>
          <a:bodyPr>
            <a:normAutofit fontScale="90000"/>
          </a:bodyPr>
          <a:lstStyle/>
          <a:p>
            <a:r>
              <a:rPr lang="en-GB" dirty="0" smtClean="0"/>
              <a:t/>
            </a:r>
            <a:br>
              <a:rPr lang="en-GB" dirty="0" smtClean="0"/>
            </a:br>
            <a:r>
              <a:rPr lang="en-GB" dirty="0" smtClean="0"/>
              <a:t>SAP SOD Example</a:t>
            </a:r>
            <a:br>
              <a:rPr lang="en-GB" dirty="0" smtClean="0"/>
            </a:br>
            <a:endParaRPr lang="en-GB" b="0" i="0" dirty="0"/>
          </a:p>
        </p:txBody>
      </p:sp>
      <p:sp>
        <p:nvSpPr>
          <p:cNvPr id="56" name="Text Box 12"/>
          <p:cNvSpPr txBox="1">
            <a:spLocks noChangeArrowheads="1"/>
          </p:cNvSpPr>
          <p:nvPr/>
        </p:nvSpPr>
        <p:spPr bwMode="auto">
          <a:xfrm>
            <a:off x="5840730" y="1581150"/>
            <a:ext cx="1405834" cy="430887"/>
          </a:xfrm>
          <a:prstGeom prst="rect">
            <a:avLst/>
          </a:prstGeom>
          <a:noFill/>
          <a:ln w="12700">
            <a:noFill/>
            <a:miter lim="800000"/>
            <a:headEnd type="none" w="sm" len="sm"/>
            <a:tailEnd type="none" w="sm" len="sm"/>
          </a:ln>
          <a:effectLst/>
        </p:spPr>
        <p:txBody>
          <a:bodyPr wrap="none" lIns="0" tIns="0" rIns="0" bIns="0">
            <a:spAutoFit/>
          </a:bodyPr>
          <a:lstStyle/>
          <a:p>
            <a:pPr eaLnBrk="0" hangingPunct="0">
              <a:buSzTx/>
            </a:pPr>
            <a:r>
              <a:rPr lang="en-US" sz="2800" b="1" dirty="0" smtClean="0">
                <a:latin typeface="Arial" pitchFamily="34" charset="0"/>
                <a:cs typeface="Arial" pitchFamily="34" charset="0"/>
              </a:rPr>
              <a:t>Ability</a:t>
            </a:r>
            <a:r>
              <a:rPr lang="en-US" sz="2400" b="1" dirty="0" smtClean="0">
                <a:latin typeface="Arial" pitchFamily="34" charset="0"/>
                <a:cs typeface="Arial" pitchFamily="34" charset="0"/>
              </a:rPr>
              <a:t> B</a:t>
            </a:r>
            <a:endParaRPr lang="en-US" sz="2400" b="1" dirty="0">
              <a:latin typeface="Arial" pitchFamily="34" charset="0"/>
              <a:cs typeface="Arial" pitchFamily="34" charset="0"/>
            </a:endParaRPr>
          </a:p>
        </p:txBody>
      </p:sp>
      <p:sp>
        <p:nvSpPr>
          <p:cNvPr id="57" name="Right Arrow 56"/>
          <p:cNvSpPr/>
          <p:nvPr/>
        </p:nvSpPr>
        <p:spPr bwMode="ltGray">
          <a:xfrm flipH="1">
            <a:off x="5526964" y="3181346"/>
            <a:ext cx="1673936" cy="960121"/>
          </a:xfrm>
          <a:prstGeom prst="rightArrow">
            <a:avLst/>
          </a:prstGeom>
          <a:solidFill>
            <a:srgbClr val="968C6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956846"/>
            <a:ext cx="8077200" cy="338554"/>
          </a:xfrm>
        </p:spPr>
        <p:txBody>
          <a:bodyPr>
            <a:normAutofit fontScale="90000"/>
          </a:bodyPr>
          <a:lstStyle/>
          <a:p>
            <a:pPr algn="l"/>
            <a:r>
              <a:rPr lang="en-US" dirty="0" smtClean="0"/>
              <a:t>Questions?</a:t>
            </a:r>
          </a:p>
        </p:txBody>
      </p:sp>
      <p:sp>
        <p:nvSpPr>
          <p:cNvPr id="6" name="Text Placeholder 2"/>
          <p:cNvSpPr txBox="1">
            <a:spLocks/>
          </p:cNvSpPr>
          <p:nvPr/>
        </p:nvSpPr>
        <p:spPr>
          <a:xfrm>
            <a:off x="531018" y="5943600"/>
            <a:ext cx="6631781"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900"/>
              </a:spcAft>
              <a:buClr>
                <a:schemeClr val="tx1"/>
              </a:buClr>
              <a:buSzTx/>
              <a:buFontTx/>
              <a:buNone/>
              <a:tabLst/>
              <a:defRPr/>
            </a:pPr>
            <a:r>
              <a:rPr kumimoji="0" lang="en-US" sz="900" b="0" i="0" u="none" strike="noStrike" kern="1200" cap="none" spc="0" normalizeH="0" baseline="0" noProof="0" dirty="0" smtClean="0">
                <a:ln>
                  <a:noFill/>
                </a:ln>
                <a:solidFill>
                  <a:schemeClr val="tx1"/>
                </a:solidFill>
                <a:effectLst/>
                <a:uLnTx/>
                <a:uFillTx/>
                <a:latin typeface="Georgia" pitchFamily="18" charset="0"/>
                <a:ea typeface="+mn-ea"/>
                <a:cs typeface="+mn-cs"/>
              </a:rPr>
              <a:t>© 2012 PricewaterhouseCoopers LLP. All rights reserved. In this document, “PwC” refers to PricewaterhouseCoopers LLP, which is a member firm of PricewaterhouseCoopers International Limited, each member firm of which is a separate legal entity.</a:t>
            </a:r>
            <a:endParaRPr kumimoji="0" lang="en-GB" sz="900" b="0" i="0" u="none" strike="noStrike" kern="1200" cap="none" spc="0" normalizeH="0" baseline="0" noProof="0" dirty="0">
              <a:ln>
                <a:noFill/>
              </a:ln>
              <a:solidFill>
                <a:schemeClr val="tx1"/>
              </a:solidFill>
              <a:effectLst/>
              <a:uLnTx/>
              <a:uFillTx/>
              <a:latin typeface="Georgia" pitchFamily="18" charset="0"/>
              <a:ea typeface="+mn-ea"/>
              <a:cs typeface="+mn-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66752"/>
            <a:ext cx="8077200" cy="584775"/>
          </a:xfrm>
        </p:spPr>
        <p:txBody>
          <a:bodyPr/>
          <a:lstStyle/>
          <a:p>
            <a:pPr algn="l"/>
            <a:r>
              <a:rPr lang="en-GB" b="1" i="1" dirty="0" smtClean="0"/>
              <a:t>What is SAP?</a:t>
            </a:r>
            <a:endParaRPr lang="en-GB" b="1"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77200" cy="914400"/>
          </a:xfrm>
        </p:spPr>
        <p:txBody>
          <a:bodyPr>
            <a:normAutofit/>
          </a:bodyPr>
          <a:lstStyle/>
          <a:p>
            <a:pPr algn="l"/>
            <a:r>
              <a:rPr lang="en-US" sz="2400" b="1" i="1" dirty="0" smtClean="0"/>
              <a:t>What does SAP stand for?</a:t>
            </a:r>
            <a:endParaRPr lang="en-US" sz="2400" b="1" i="1" dirty="0"/>
          </a:p>
        </p:txBody>
      </p:sp>
      <p:sp>
        <p:nvSpPr>
          <p:cNvPr id="3" name="Content Placeholder 2"/>
          <p:cNvSpPr>
            <a:spLocks noGrp="1"/>
          </p:cNvSpPr>
          <p:nvPr>
            <p:ph sz="quarter" idx="15"/>
          </p:nvPr>
        </p:nvSpPr>
        <p:spPr>
          <a:xfrm>
            <a:off x="182109" y="1770742"/>
            <a:ext cx="8766175" cy="4346575"/>
          </a:xfrm>
          <a:prstGeom prst="rect">
            <a:avLst/>
          </a:prstGeom>
        </p:spPr>
        <p:txBody>
          <a:bodyPr>
            <a:normAutofit/>
          </a:bodyPr>
          <a:lstStyle/>
          <a:p>
            <a:r>
              <a:rPr lang="de-DE" sz="2000" dirty="0" smtClean="0"/>
              <a:t>Systeme, Anwendungen, Produkte in der Datenverarbeitung</a:t>
            </a:r>
          </a:p>
          <a:p>
            <a:endParaRPr lang="de-DE" dirty="0" smtClean="0"/>
          </a:p>
          <a:p>
            <a:pPr marL="1280160" lvl="4">
              <a:buNone/>
            </a:pPr>
            <a:r>
              <a:rPr lang="de-DE" b="1" dirty="0" smtClean="0"/>
              <a:t>S</a:t>
            </a:r>
            <a:r>
              <a:rPr lang="de-DE" dirty="0" smtClean="0"/>
              <a:t>ystems, </a:t>
            </a:r>
          </a:p>
          <a:p>
            <a:pPr marL="1280160" lvl="4">
              <a:buNone/>
            </a:pPr>
            <a:r>
              <a:rPr lang="de-DE" b="1" dirty="0" smtClean="0"/>
              <a:t>A</a:t>
            </a:r>
            <a:r>
              <a:rPr lang="de-DE" dirty="0" smtClean="0"/>
              <a:t>pplications and </a:t>
            </a:r>
          </a:p>
          <a:p>
            <a:pPr marL="1280160" lvl="4">
              <a:buNone/>
            </a:pPr>
            <a:r>
              <a:rPr lang="de-DE" b="1" dirty="0" smtClean="0"/>
              <a:t>P</a:t>
            </a:r>
            <a:r>
              <a:rPr lang="de-DE" dirty="0" smtClean="0"/>
              <a:t>roducts in Data Processing</a:t>
            </a:r>
            <a:endParaRPr lang="en-US" dirty="0"/>
          </a:p>
        </p:txBody>
      </p:sp>
      <p:pic>
        <p:nvPicPr>
          <p:cNvPr id="16" name="Picture 4" descr="AMIDEA"/>
          <p:cNvPicPr>
            <a:picLocks noChangeAspect="1" noChangeArrowheads="1"/>
          </p:cNvPicPr>
          <p:nvPr/>
        </p:nvPicPr>
        <p:blipFill>
          <a:blip r:embed="rId3" cstate="print"/>
          <a:srcRect/>
          <a:stretch>
            <a:fillRect/>
          </a:stretch>
        </p:blipFill>
        <p:spPr bwMode="auto">
          <a:xfrm>
            <a:off x="304800" y="3138488"/>
            <a:ext cx="823912" cy="250031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a:xfrm>
            <a:off x="533400" y="533400"/>
            <a:ext cx="8077200" cy="914400"/>
          </a:xfrm>
        </p:spPr>
        <p:txBody>
          <a:bodyPr>
            <a:normAutofit/>
          </a:bodyPr>
          <a:lstStyle/>
          <a:p>
            <a:pPr algn="l"/>
            <a:r>
              <a:rPr lang="en-US" sz="2400" b="1" i="1" dirty="0" smtClean="0"/>
              <a:t>What is SAP?</a:t>
            </a:r>
            <a:endParaRPr lang="en-GB" sz="2400" b="1" i="1" dirty="0" smtClean="0"/>
          </a:p>
        </p:txBody>
      </p:sp>
      <p:grpSp>
        <p:nvGrpSpPr>
          <p:cNvPr id="2" name="Group 30"/>
          <p:cNvGrpSpPr>
            <a:grpSpLocks/>
          </p:cNvGrpSpPr>
          <p:nvPr/>
        </p:nvGrpSpPr>
        <p:grpSpPr bwMode="auto">
          <a:xfrm>
            <a:off x="875981" y="1635339"/>
            <a:ext cx="7385277" cy="4315761"/>
            <a:chOff x="273" y="1136"/>
            <a:chExt cx="5438" cy="2998"/>
          </a:xfrm>
        </p:grpSpPr>
        <p:sp>
          <p:nvSpPr>
            <p:cNvPr id="31749" name="Rectangle 23"/>
            <p:cNvSpPr>
              <a:spLocks noChangeArrowheads="1"/>
            </p:cNvSpPr>
            <p:nvPr/>
          </p:nvSpPr>
          <p:spPr bwMode="auto">
            <a:xfrm>
              <a:off x="1216" y="3517"/>
              <a:ext cx="4495" cy="617"/>
            </a:xfrm>
            <a:prstGeom prst="rect">
              <a:avLst/>
            </a:prstGeom>
            <a:solidFill>
              <a:srgbClr val="FFC500"/>
            </a:solidFill>
            <a:ln w="57150" algn="ctr">
              <a:solidFill>
                <a:schemeClr val="bg1"/>
              </a:solidFill>
              <a:miter lim="800000"/>
              <a:headEnd/>
              <a:tailEnd/>
            </a:ln>
          </p:spPr>
          <p:txBody>
            <a:bodyPr lIns="540000" tIns="0" rIns="162000" bIns="0" anchor="ctr"/>
            <a:lstStyle/>
            <a:p>
              <a:pPr defTabSz="1119820">
                <a:buSzPct val="90000"/>
              </a:pPr>
              <a:r>
                <a:rPr lang="en-GB" sz="1400" dirty="0">
                  <a:solidFill>
                    <a:schemeClr val="tx2"/>
                  </a:solidFill>
                  <a:cs typeface="Arial" charset="0"/>
                </a:rPr>
                <a:t>An order in SAP can automatically generate an inventory movement and a posting in the GL without any “human” intervention.</a:t>
              </a:r>
            </a:p>
          </p:txBody>
        </p:sp>
        <p:sp>
          <p:nvSpPr>
            <p:cNvPr id="31750" name="Rectangle 19"/>
            <p:cNvSpPr>
              <a:spLocks noChangeArrowheads="1"/>
            </p:cNvSpPr>
            <p:nvPr/>
          </p:nvSpPr>
          <p:spPr bwMode="auto">
            <a:xfrm>
              <a:off x="1216" y="1731"/>
              <a:ext cx="4495" cy="618"/>
            </a:xfrm>
            <a:prstGeom prst="rect">
              <a:avLst/>
            </a:prstGeom>
            <a:solidFill>
              <a:srgbClr val="FFC500"/>
            </a:solidFill>
            <a:ln w="57150" algn="ctr">
              <a:solidFill>
                <a:schemeClr val="bg1"/>
              </a:solidFill>
              <a:miter lim="800000"/>
              <a:headEnd/>
              <a:tailEnd/>
            </a:ln>
          </p:spPr>
          <p:txBody>
            <a:bodyPr lIns="540000" tIns="0" rIns="162000" bIns="0" anchor="ctr"/>
            <a:lstStyle/>
            <a:p>
              <a:pPr defTabSz="1119820">
                <a:buSzPct val="90000"/>
              </a:pPr>
              <a:r>
                <a:rPr lang="en-GB" sz="1400" dirty="0">
                  <a:solidFill>
                    <a:schemeClr val="tx2"/>
                  </a:solidFill>
                  <a:cs typeface="Arial" charset="0"/>
                </a:rPr>
                <a:t>SAP can track financial results, procurement, sales, manufacturing, human resources and payroll. </a:t>
              </a:r>
            </a:p>
          </p:txBody>
        </p:sp>
        <p:sp>
          <p:nvSpPr>
            <p:cNvPr id="31751" name="Rectangle 20"/>
            <p:cNvSpPr>
              <a:spLocks noChangeArrowheads="1"/>
            </p:cNvSpPr>
            <p:nvPr/>
          </p:nvSpPr>
          <p:spPr bwMode="auto">
            <a:xfrm>
              <a:off x="1216" y="1136"/>
              <a:ext cx="4495" cy="617"/>
            </a:xfrm>
            <a:prstGeom prst="rect">
              <a:avLst/>
            </a:prstGeom>
            <a:solidFill>
              <a:srgbClr val="FFC500"/>
            </a:solidFill>
            <a:ln w="57150" algn="ctr">
              <a:solidFill>
                <a:schemeClr val="bg1"/>
              </a:solidFill>
              <a:miter lim="800000"/>
              <a:headEnd/>
              <a:tailEnd/>
            </a:ln>
          </p:spPr>
          <p:txBody>
            <a:bodyPr lIns="540000" tIns="0" rIns="162000" bIns="0" anchor="ctr"/>
            <a:lstStyle/>
            <a:p>
              <a:pPr defTabSz="1119820">
                <a:buSzPct val="90000"/>
              </a:pPr>
              <a:r>
                <a:rPr lang="en-GB" sz="1400" dirty="0">
                  <a:solidFill>
                    <a:schemeClr val="tx2"/>
                  </a:solidFill>
                  <a:cs typeface="Arial" charset="0"/>
                </a:rPr>
                <a:t>SAP integrates all business processing through one application.</a:t>
              </a:r>
            </a:p>
            <a:p>
              <a:pPr defTabSz="1119820">
                <a:buSzPct val="90000"/>
              </a:pPr>
              <a:r>
                <a:rPr lang="en-GB" sz="1400" dirty="0">
                  <a:solidFill>
                    <a:schemeClr val="tx2"/>
                  </a:solidFill>
                  <a:cs typeface="Arial" charset="0"/>
                </a:rPr>
                <a:t>Links operational results and the financial aspects of those results.</a:t>
              </a:r>
            </a:p>
          </p:txBody>
        </p:sp>
        <p:sp>
          <p:nvSpPr>
            <p:cNvPr id="31752" name="Rectangle 21"/>
            <p:cNvSpPr>
              <a:spLocks noChangeArrowheads="1"/>
            </p:cNvSpPr>
            <p:nvPr/>
          </p:nvSpPr>
          <p:spPr bwMode="auto">
            <a:xfrm>
              <a:off x="1216" y="2327"/>
              <a:ext cx="4495" cy="616"/>
            </a:xfrm>
            <a:prstGeom prst="rect">
              <a:avLst/>
            </a:prstGeom>
            <a:solidFill>
              <a:srgbClr val="FFC500"/>
            </a:solidFill>
            <a:ln w="57150" algn="ctr">
              <a:solidFill>
                <a:schemeClr val="bg1"/>
              </a:solidFill>
              <a:miter lim="800000"/>
              <a:headEnd/>
              <a:tailEnd/>
            </a:ln>
          </p:spPr>
          <p:txBody>
            <a:bodyPr lIns="540000" tIns="0" rIns="162000" bIns="0" anchor="ctr"/>
            <a:lstStyle/>
            <a:p>
              <a:pPr defTabSz="1119820">
                <a:buSzPct val="90000"/>
              </a:pPr>
              <a:r>
                <a:rPr lang="en-GB" sz="1400" dirty="0">
                  <a:solidFill>
                    <a:schemeClr val="tx2"/>
                  </a:solidFill>
                  <a:cs typeface="Arial" charset="0"/>
                </a:rPr>
                <a:t>SAP comprises of 18-20 modules in finance, logistics and HR.</a:t>
              </a:r>
            </a:p>
            <a:p>
              <a:pPr defTabSz="1119820">
                <a:buSzPct val="90000"/>
              </a:pPr>
              <a:r>
                <a:rPr lang="en-GB" sz="1400" dirty="0">
                  <a:solidFill>
                    <a:schemeClr val="tx2"/>
                  </a:solidFill>
                  <a:cs typeface="Arial" charset="0"/>
                </a:rPr>
                <a:t>One or more SAP modules can be implemented.</a:t>
              </a:r>
            </a:p>
          </p:txBody>
        </p:sp>
        <p:sp>
          <p:nvSpPr>
            <p:cNvPr id="31753" name="Rectangle 22"/>
            <p:cNvSpPr>
              <a:spLocks noChangeArrowheads="1"/>
            </p:cNvSpPr>
            <p:nvPr/>
          </p:nvSpPr>
          <p:spPr bwMode="auto">
            <a:xfrm>
              <a:off x="1216" y="2922"/>
              <a:ext cx="4495" cy="618"/>
            </a:xfrm>
            <a:prstGeom prst="rect">
              <a:avLst/>
            </a:prstGeom>
            <a:solidFill>
              <a:srgbClr val="FFC500"/>
            </a:solidFill>
            <a:ln w="57150" algn="ctr">
              <a:solidFill>
                <a:schemeClr val="bg1"/>
              </a:solidFill>
              <a:miter lim="800000"/>
              <a:headEnd/>
              <a:tailEnd/>
            </a:ln>
          </p:spPr>
          <p:txBody>
            <a:bodyPr lIns="540000" tIns="0" rIns="162000" bIns="0" anchor="ctr"/>
            <a:lstStyle/>
            <a:p>
              <a:pPr defTabSz="1119820">
                <a:buSzPct val="90000"/>
              </a:pPr>
              <a:r>
                <a:rPr lang="en-GB" sz="1400" dirty="0">
                  <a:solidFill>
                    <a:schemeClr val="tx2"/>
                  </a:solidFill>
                  <a:cs typeface="Arial" charset="0"/>
                </a:rPr>
                <a:t>SAP is typically accessible by the entire business organisation.</a:t>
              </a:r>
            </a:p>
            <a:p>
              <a:pPr defTabSz="1119820">
                <a:buSzPct val="90000"/>
              </a:pPr>
              <a:r>
                <a:rPr lang="en-GB" sz="1400" dirty="0">
                  <a:solidFill>
                    <a:schemeClr val="tx2"/>
                  </a:solidFill>
                  <a:cs typeface="Arial" charset="0"/>
                </a:rPr>
                <a:t>Most company information and transactions originate from SAP.</a:t>
              </a:r>
            </a:p>
          </p:txBody>
        </p:sp>
        <p:sp>
          <p:nvSpPr>
            <p:cNvPr id="31754" name="AutoShape 24"/>
            <p:cNvSpPr>
              <a:spLocks noChangeArrowheads="1"/>
            </p:cNvSpPr>
            <p:nvPr/>
          </p:nvSpPr>
          <p:spPr bwMode="auto">
            <a:xfrm>
              <a:off x="273" y="1136"/>
              <a:ext cx="1209" cy="617"/>
            </a:xfrm>
            <a:prstGeom prst="homePlate">
              <a:avLst>
                <a:gd name="adj" fmla="val 48987"/>
              </a:avLst>
            </a:prstGeom>
            <a:solidFill>
              <a:srgbClr val="E32528"/>
            </a:solidFill>
            <a:ln w="57150" algn="ctr">
              <a:solidFill>
                <a:schemeClr val="bg1"/>
              </a:solidFill>
              <a:miter lim="800000"/>
              <a:headEnd/>
              <a:tailEnd/>
            </a:ln>
          </p:spPr>
          <p:txBody>
            <a:bodyPr lIns="88900" tIns="0" rIns="72000" bIns="0" anchor="ctr"/>
            <a:lstStyle/>
            <a:p>
              <a:pPr defTabSz="1119820">
                <a:buSzPct val="90000"/>
              </a:pPr>
              <a:r>
                <a:rPr lang="en-GB" sz="1400" dirty="0">
                  <a:solidFill>
                    <a:schemeClr val="bg1"/>
                  </a:solidFill>
                  <a:cs typeface="Arial" charset="0"/>
                </a:rPr>
                <a:t>Integrated</a:t>
              </a:r>
            </a:p>
          </p:txBody>
        </p:sp>
        <p:sp>
          <p:nvSpPr>
            <p:cNvPr id="31755" name="AutoShape 25"/>
            <p:cNvSpPr>
              <a:spLocks noChangeArrowheads="1"/>
            </p:cNvSpPr>
            <p:nvPr/>
          </p:nvSpPr>
          <p:spPr bwMode="auto">
            <a:xfrm>
              <a:off x="273" y="1731"/>
              <a:ext cx="1209" cy="618"/>
            </a:xfrm>
            <a:prstGeom prst="homePlate">
              <a:avLst>
                <a:gd name="adj" fmla="val 48908"/>
              </a:avLst>
            </a:prstGeom>
            <a:solidFill>
              <a:srgbClr val="E32528"/>
            </a:solidFill>
            <a:ln w="57150" algn="ctr">
              <a:solidFill>
                <a:schemeClr val="bg1"/>
              </a:solidFill>
              <a:miter lim="800000"/>
              <a:headEnd/>
              <a:tailEnd/>
            </a:ln>
          </p:spPr>
          <p:txBody>
            <a:bodyPr lIns="88900" tIns="0" rIns="72000" bIns="0" anchor="ctr"/>
            <a:lstStyle/>
            <a:p>
              <a:pPr defTabSz="1119820">
                <a:buSzPct val="90000"/>
              </a:pPr>
              <a:r>
                <a:rPr lang="en-GB" sz="1400" dirty="0">
                  <a:solidFill>
                    <a:schemeClr val="bg1"/>
                  </a:solidFill>
                  <a:cs typeface="Arial" charset="0"/>
                </a:rPr>
                <a:t>Multifunctional</a:t>
              </a:r>
            </a:p>
          </p:txBody>
        </p:sp>
        <p:sp>
          <p:nvSpPr>
            <p:cNvPr id="31756" name="AutoShape 26"/>
            <p:cNvSpPr>
              <a:spLocks noChangeArrowheads="1"/>
            </p:cNvSpPr>
            <p:nvPr/>
          </p:nvSpPr>
          <p:spPr bwMode="auto">
            <a:xfrm>
              <a:off x="273" y="2328"/>
              <a:ext cx="1209" cy="615"/>
            </a:xfrm>
            <a:prstGeom prst="homePlate">
              <a:avLst>
                <a:gd name="adj" fmla="val 49146"/>
              </a:avLst>
            </a:prstGeom>
            <a:solidFill>
              <a:srgbClr val="E32528"/>
            </a:solidFill>
            <a:ln w="57150" algn="ctr">
              <a:solidFill>
                <a:schemeClr val="bg1"/>
              </a:solidFill>
              <a:miter lim="800000"/>
              <a:headEnd/>
              <a:tailEnd/>
            </a:ln>
          </p:spPr>
          <p:txBody>
            <a:bodyPr lIns="88900" tIns="0" rIns="72000" bIns="0" anchor="ctr"/>
            <a:lstStyle/>
            <a:p>
              <a:pPr defTabSz="1119820">
                <a:buSzPct val="90000"/>
              </a:pPr>
              <a:r>
                <a:rPr lang="en-GB" sz="1400" dirty="0">
                  <a:solidFill>
                    <a:schemeClr val="bg1"/>
                  </a:solidFill>
                  <a:cs typeface="Arial" charset="0"/>
                </a:rPr>
                <a:t>Modular</a:t>
              </a:r>
            </a:p>
          </p:txBody>
        </p:sp>
        <p:sp>
          <p:nvSpPr>
            <p:cNvPr id="31757" name="AutoShape 27"/>
            <p:cNvSpPr>
              <a:spLocks noChangeArrowheads="1"/>
            </p:cNvSpPr>
            <p:nvPr/>
          </p:nvSpPr>
          <p:spPr bwMode="auto">
            <a:xfrm>
              <a:off x="273" y="2922"/>
              <a:ext cx="1209" cy="617"/>
            </a:xfrm>
            <a:prstGeom prst="homePlate">
              <a:avLst>
                <a:gd name="adj" fmla="val 48987"/>
              </a:avLst>
            </a:prstGeom>
            <a:solidFill>
              <a:srgbClr val="E32528"/>
            </a:solidFill>
            <a:ln w="57150" algn="ctr">
              <a:solidFill>
                <a:schemeClr val="bg1"/>
              </a:solidFill>
              <a:miter lim="800000"/>
              <a:headEnd/>
              <a:tailEnd/>
            </a:ln>
          </p:spPr>
          <p:txBody>
            <a:bodyPr lIns="88900" tIns="0" rIns="72000" bIns="0" anchor="ctr"/>
            <a:lstStyle/>
            <a:p>
              <a:pPr defTabSz="1119820">
                <a:buSzPct val="90000"/>
              </a:pPr>
              <a:r>
                <a:rPr lang="en-GB" sz="1400" dirty="0">
                  <a:solidFill>
                    <a:schemeClr val="bg1"/>
                  </a:solidFill>
                  <a:cs typeface="Arial" charset="0"/>
                </a:rPr>
                <a:t>Enterprise Wide</a:t>
              </a:r>
            </a:p>
          </p:txBody>
        </p:sp>
        <p:sp>
          <p:nvSpPr>
            <p:cNvPr id="31758" name="AutoShape 28"/>
            <p:cNvSpPr>
              <a:spLocks noChangeArrowheads="1"/>
            </p:cNvSpPr>
            <p:nvPr/>
          </p:nvSpPr>
          <p:spPr bwMode="auto">
            <a:xfrm>
              <a:off x="273" y="3517"/>
              <a:ext cx="1209" cy="616"/>
            </a:xfrm>
            <a:prstGeom prst="homePlate">
              <a:avLst>
                <a:gd name="adj" fmla="val 49067"/>
              </a:avLst>
            </a:prstGeom>
            <a:solidFill>
              <a:srgbClr val="E32528"/>
            </a:solidFill>
            <a:ln w="57150" algn="ctr">
              <a:solidFill>
                <a:schemeClr val="bg1"/>
              </a:solidFill>
              <a:miter lim="800000"/>
              <a:headEnd/>
              <a:tailEnd/>
            </a:ln>
          </p:spPr>
          <p:txBody>
            <a:bodyPr lIns="88900" tIns="0" rIns="72000" bIns="0" anchor="ctr"/>
            <a:lstStyle/>
            <a:p>
              <a:pPr defTabSz="1119820">
                <a:buSzPct val="90000"/>
              </a:pPr>
              <a:r>
                <a:rPr lang="en-GB" sz="1400" dirty="0">
                  <a:solidFill>
                    <a:schemeClr val="bg1"/>
                  </a:solidFill>
                  <a:cs typeface="Arial" charset="0"/>
                </a:rPr>
                <a:t>“Real Time”</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txBox="1">
            <a:spLocks noGrp="1"/>
          </p:cNvSpPr>
          <p:nvPr/>
        </p:nvSpPr>
        <p:spPr bwMode="auto">
          <a:xfrm>
            <a:off x="395218" y="6548498"/>
            <a:ext cx="359893" cy="287909"/>
          </a:xfrm>
          <a:prstGeom prst="rect">
            <a:avLst/>
          </a:prstGeom>
          <a:noFill/>
          <a:ln w="9525">
            <a:noFill/>
            <a:miter lim="800000"/>
            <a:headEnd/>
            <a:tailEnd/>
          </a:ln>
        </p:spPr>
        <p:txBody>
          <a:bodyPr lIns="0" tIns="0" rIns="0" bIns="0"/>
          <a:lstStyle/>
          <a:p>
            <a:pPr defTabSz="911415"/>
            <a:endParaRPr lang="en-GB" sz="1200" b="1" dirty="0">
              <a:solidFill>
                <a:schemeClr val="hlink"/>
              </a:solidFill>
            </a:endParaRPr>
          </a:p>
        </p:txBody>
      </p:sp>
      <p:sp>
        <p:nvSpPr>
          <p:cNvPr id="23555" name="Rectangle 8"/>
          <p:cNvSpPr>
            <a:spLocks noGrp="1" noChangeArrowheads="1"/>
          </p:cNvSpPr>
          <p:nvPr>
            <p:ph type="title"/>
          </p:nvPr>
        </p:nvSpPr>
        <p:spPr>
          <a:xfrm>
            <a:off x="533400" y="533400"/>
            <a:ext cx="8077200" cy="914400"/>
          </a:xfrm>
        </p:spPr>
        <p:txBody>
          <a:bodyPr>
            <a:normAutofit/>
          </a:bodyPr>
          <a:lstStyle/>
          <a:p>
            <a:pPr algn="l" eaLnBrk="1" hangingPunct="1"/>
            <a:r>
              <a:rPr lang="en-US" sz="2400" b="1" dirty="0" smtClean="0"/>
              <a:t>Overview of an SAP Environment</a:t>
            </a:r>
            <a:endParaRPr lang="en-GB" sz="2400" b="1" dirty="0" smtClean="0"/>
          </a:p>
        </p:txBody>
      </p:sp>
      <p:grpSp>
        <p:nvGrpSpPr>
          <p:cNvPr id="2" name="Group 26"/>
          <p:cNvGrpSpPr>
            <a:grpSpLocks/>
          </p:cNvGrpSpPr>
          <p:nvPr/>
        </p:nvGrpSpPr>
        <p:grpSpPr bwMode="auto">
          <a:xfrm>
            <a:off x="914007" y="1674193"/>
            <a:ext cx="7667759" cy="4243783"/>
            <a:chOff x="253" y="1163"/>
            <a:chExt cx="5646" cy="2948"/>
          </a:xfrm>
        </p:grpSpPr>
        <p:sp>
          <p:nvSpPr>
            <p:cNvPr id="23556" name="Text Box 23"/>
            <p:cNvSpPr txBox="1">
              <a:spLocks noChangeArrowheads="1"/>
            </p:cNvSpPr>
            <p:nvPr/>
          </p:nvSpPr>
          <p:spPr bwMode="auto">
            <a:xfrm>
              <a:off x="4963" y="1228"/>
              <a:ext cx="936" cy="599"/>
            </a:xfrm>
            <a:prstGeom prst="rect">
              <a:avLst/>
            </a:prstGeom>
            <a:noFill/>
            <a:ln w="9525">
              <a:noFill/>
              <a:miter lim="800000"/>
              <a:headEnd/>
              <a:tailEnd/>
            </a:ln>
          </p:spPr>
          <p:txBody>
            <a:bodyPr wrap="none">
              <a:spAutoFit/>
            </a:bodyPr>
            <a:lstStyle/>
            <a:p>
              <a:r>
                <a:rPr lang="en-US" sz="1200" dirty="0">
                  <a:cs typeface="Arial" charset="0"/>
                </a:rPr>
                <a:t>Business process </a:t>
              </a:r>
            </a:p>
            <a:p>
              <a:r>
                <a:rPr lang="en-US" sz="1200" dirty="0">
                  <a:cs typeface="Arial" charset="0"/>
                </a:rPr>
                <a:t>Controls</a:t>
              </a:r>
            </a:p>
            <a:p>
              <a:r>
                <a:rPr lang="en-US" sz="1200" dirty="0">
                  <a:cs typeface="Arial" charset="0"/>
                </a:rPr>
                <a:t>(incl. automated,</a:t>
              </a:r>
            </a:p>
            <a:p>
              <a:r>
                <a:rPr lang="en-US" sz="1200" dirty="0">
                  <a:cs typeface="Arial" charset="0"/>
                </a:rPr>
                <a:t>manual, BPR)</a:t>
              </a:r>
              <a:endParaRPr lang="en-US" dirty="0">
                <a:cs typeface="Arial" charset="0"/>
              </a:endParaRPr>
            </a:p>
          </p:txBody>
        </p:sp>
        <p:sp>
          <p:nvSpPr>
            <p:cNvPr id="23557" name="Text Box 24"/>
            <p:cNvSpPr txBox="1">
              <a:spLocks noChangeArrowheads="1"/>
            </p:cNvSpPr>
            <p:nvPr/>
          </p:nvSpPr>
          <p:spPr bwMode="auto">
            <a:xfrm>
              <a:off x="4962" y="3016"/>
              <a:ext cx="633" cy="321"/>
            </a:xfrm>
            <a:prstGeom prst="rect">
              <a:avLst/>
            </a:prstGeom>
            <a:noFill/>
            <a:ln w="9525">
              <a:noFill/>
              <a:miter lim="800000"/>
              <a:headEnd/>
              <a:tailEnd/>
            </a:ln>
          </p:spPr>
          <p:txBody>
            <a:bodyPr wrap="none">
              <a:spAutoFit/>
            </a:bodyPr>
            <a:lstStyle/>
            <a:p>
              <a:r>
                <a:rPr lang="en-US" sz="1200" dirty="0">
                  <a:cs typeface="Arial" charset="0"/>
                </a:rPr>
                <a:t>IT General </a:t>
              </a:r>
            </a:p>
            <a:p>
              <a:r>
                <a:rPr lang="en-US" sz="1200" dirty="0">
                  <a:cs typeface="Arial" charset="0"/>
                </a:rPr>
                <a:t>Controls</a:t>
              </a:r>
            </a:p>
          </p:txBody>
        </p:sp>
        <p:grpSp>
          <p:nvGrpSpPr>
            <p:cNvPr id="3" name="Group 25"/>
            <p:cNvGrpSpPr>
              <a:grpSpLocks/>
            </p:cNvGrpSpPr>
            <p:nvPr/>
          </p:nvGrpSpPr>
          <p:grpSpPr bwMode="auto">
            <a:xfrm>
              <a:off x="2205" y="1163"/>
              <a:ext cx="1400" cy="1093"/>
              <a:chOff x="3225" y="1148"/>
              <a:chExt cx="1400" cy="1093"/>
            </a:xfrm>
          </p:grpSpPr>
          <p:grpSp>
            <p:nvGrpSpPr>
              <p:cNvPr id="4" name="Group 26"/>
              <p:cNvGrpSpPr>
                <a:grpSpLocks/>
              </p:cNvGrpSpPr>
              <p:nvPr/>
            </p:nvGrpSpPr>
            <p:grpSpPr bwMode="auto">
              <a:xfrm>
                <a:off x="3458" y="1148"/>
                <a:ext cx="934" cy="728"/>
                <a:chOff x="5647" y="1323"/>
                <a:chExt cx="750" cy="649"/>
              </a:xfrm>
            </p:grpSpPr>
            <p:sp>
              <p:nvSpPr>
                <p:cNvPr id="23575" name="_s1028"/>
                <p:cNvSpPr>
                  <a:spLocks noChangeArrowheads="1"/>
                </p:cNvSpPr>
                <p:nvPr/>
              </p:nvSpPr>
              <p:spPr bwMode="blackWhite">
                <a:xfrm flipV="1">
                  <a:off x="5835" y="1323"/>
                  <a:ext cx="374" cy="325"/>
                </a:xfrm>
                <a:custGeom>
                  <a:avLst/>
                  <a:gdLst>
                    <a:gd name="T0" fmla="*/ 280 w 21600"/>
                    <a:gd name="T1" fmla="*/ 163 h 21600"/>
                    <a:gd name="T2" fmla="*/ 187 w 21600"/>
                    <a:gd name="T3" fmla="*/ 325 h 21600"/>
                    <a:gd name="T4" fmla="*/ 94 w 21600"/>
                    <a:gd name="T5" fmla="*/ 163 h 21600"/>
                    <a:gd name="T6" fmla="*/ 187 w 21600"/>
                    <a:gd name="T7" fmla="*/ 0 h 21600"/>
                    <a:gd name="T8" fmla="*/ 0 60000 65536"/>
                    <a:gd name="T9" fmla="*/ 0 60000 65536"/>
                    <a:gd name="T10" fmla="*/ 0 60000 65536"/>
                    <a:gd name="T11" fmla="*/ 0 60000 65536"/>
                    <a:gd name="T12" fmla="*/ 7219 w 21600"/>
                    <a:gd name="T13" fmla="*/ 7178 h 21600"/>
                    <a:gd name="T14" fmla="*/ 14381 w 21600"/>
                    <a:gd name="T15" fmla="*/ 14422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rgbClr val="FF9966"/>
                </a:solidFill>
                <a:ln w="4699" algn="in">
                  <a:noFill/>
                  <a:miter lim="800000"/>
                  <a:headEnd/>
                  <a:tailEnd/>
                </a:ln>
              </p:spPr>
              <p:txBody>
                <a:bodyPr rot="10800000" lIns="0" tIns="0" rIns="0" bIns="0" anchor="ctr"/>
                <a:lstStyle/>
                <a:p>
                  <a:pPr algn="ctr" eaLnBrk="1" hangingPunct="1">
                    <a:buSzPct val="90000"/>
                  </a:pPr>
                  <a:endParaRPr lang="en-US" sz="1200" dirty="0">
                    <a:cs typeface="Arial" charset="0"/>
                  </a:endParaRPr>
                </a:p>
              </p:txBody>
            </p:sp>
            <p:sp>
              <p:nvSpPr>
                <p:cNvPr id="23576" name="_s1029"/>
                <p:cNvSpPr>
                  <a:spLocks noChangeArrowheads="1"/>
                </p:cNvSpPr>
                <p:nvPr/>
              </p:nvSpPr>
              <p:spPr bwMode="blackWhite">
                <a:xfrm flipV="1">
                  <a:off x="5647" y="1648"/>
                  <a:ext cx="750" cy="324"/>
                </a:xfrm>
                <a:custGeom>
                  <a:avLst/>
                  <a:gdLst>
                    <a:gd name="T0" fmla="*/ 656 w 21600"/>
                    <a:gd name="T1" fmla="*/ 162 h 21600"/>
                    <a:gd name="T2" fmla="*/ 375 w 21600"/>
                    <a:gd name="T3" fmla="*/ 324 h 21600"/>
                    <a:gd name="T4" fmla="*/ 94 w 21600"/>
                    <a:gd name="T5" fmla="*/ 162 h 21600"/>
                    <a:gd name="T6" fmla="*/ 375 w 21600"/>
                    <a:gd name="T7" fmla="*/ 0 h 21600"/>
                    <a:gd name="T8" fmla="*/ 0 60000 65536"/>
                    <a:gd name="T9" fmla="*/ 0 60000 65536"/>
                    <a:gd name="T10" fmla="*/ 0 60000 65536"/>
                    <a:gd name="T11" fmla="*/ 0 60000 65536"/>
                    <a:gd name="T12" fmla="*/ 4493 w 21600"/>
                    <a:gd name="T13" fmla="*/ 4533 h 21600"/>
                    <a:gd name="T14" fmla="*/ 17107 w 21600"/>
                    <a:gd name="T15" fmla="*/ 1713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9966"/>
                </a:solidFill>
                <a:ln w="4699" algn="in">
                  <a:solidFill>
                    <a:srgbClr val="FF9966"/>
                  </a:solidFill>
                  <a:miter lim="800000"/>
                  <a:headEnd/>
                  <a:tailEnd/>
                </a:ln>
              </p:spPr>
              <p:txBody>
                <a:bodyPr rot="10800000" lIns="0" tIns="0" rIns="0" bIns="0" anchor="ctr"/>
                <a:lstStyle/>
                <a:p>
                  <a:pPr algn="ctr" eaLnBrk="1" hangingPunct="1">
                    <a:buSzPct val="90000"/>
                  </a:pPr>
                  <a:endParaRPr lang="en-US" sz="1200" dirty="0">
                    <a:cs typeface="Arial" charset="0"/>
                  </a:endParaRPr>
                </a:p>
              </p:txBody>
            </p:sp>
          </p:grpSp>
          <p:sp>
            <p:nvSpPr>
              <p:cNvPr id="23574" name="_s1030"/>
              <p:cNvSpPr>
                <a:spLocks noChangeArrowheads="1"/>
              </p:cNvSpPr>
              <p:nvPr/>
            </p:nvSpPr>
            <p:spPr bwMode="blackWhite">
              <a:xfrm flipV="1">
                <a:off x="3225" y="1876"/>
                <a:ext cx="1400" cy="365"/>
              </a:xfrm>
              <a:custGeom>
                <a:avLst/>
                <a:gdLst>
                  <a:gd name="T0" fmla="*/ 1283 w 21600"/>
                  <a:gd name="T1" fmla="*/ 183 h 21600"/>
                  <a:gd name="T2" fmla="*/ 700 w 21600"/>
                  <a:gd name="T3" fmla="*/ 365 h 21600"/>
                  <a:gd name="T4" fmla="*/ 117 w 21600"/>
                  <a:gd name="T5" fmla="*/ 183 h 21600"/>
                  <a:gd name="T6" fmla="*/ 700 w 21600"/>
                  <a:gd name="T7" fmla="*/ 0 h 21600"/>
                  <a:gd name="T8" fmla="*/ 0 60000 65536"/>
                  <a:gd name="T9" fmla="*/ 0 60000 65536"/>
                  <a:gd name="T10" fmla="*/ 0 60000 65536"/>
                  <a:gd name="T11" fmla="*/ 0 60000 65536"/>
                  <a:gd name="T12" fmla="*/ 3595 w 21600"/>
                  <a:gd name="T13" fmla="*/ 3610 h 21600"/>
                  <a:gd name="T14" fmla="*/ 18005 w 21600"/>
                  <a:gd name="T15" fmla="*/ 17990 h 21600"/>
                </a:gdLst>
                <a:ahLst/>
                <a:cxnLst>
                  <a:cxn ang="T8">
                    <a:pos x="T0" y="T1"/>
                  </a:cxn>
                  <a:cxn ang="T9">
                    <a:pos x="T2" y="T3"/>
                  </a:cxn>
                  <a:cxn ang="T10">
                    <a:pos x="T4" y="T5"/>
                  </a:cxn>
                  <a:cxn ang="T11">
                    <a:pos x="T6" y="T7"/>
                  </a:cxn>
                </a:cxnLst>
                <a:rect l="T12" t="T13" r="T14" b="T15"/>
                <a:pathLst>
                  <a:path w="21600" h="21600">
                    <a:moveTo>
                      <a:pt x="0" y="0"/>
                    </a:moveTo>
                    <a:lnTo>
                      <a:pt x="3600" y="21600"/>
                    </a:lnTo>
                    <a:lnTo>
                      <a:pt x="18000" y="21600"/>
                    </a:lnTo>
                    <a:lnTo>
                      <a:pt x="21600" y="0"/>
                    </a:lnTo>
                    <a:close/>
                  </a:path>
                </a:pathLst>
              </a:custGeom>
              <a:solidFill>
                <a:srgbClr val="FF9966"/>
              </a:solidFill>
              <a:ln w="4699" algn="in">
                <a:noFill/>
                <a:miter lim="800000"/>
                <a:headEnd/>
                <a:tailEnd/>
              </a:ln>
            </p:spPr>
            <p:txBody>
              <a:bodyPr rot="10800000" lIns="0" tIns="0" rIns="0" bIns="0" anchor="ctr"/>
              <a:lstStyle/>
              <a:p>
                <a:pPr algn="ctr" eaLnBrk="1" hangingPunct="1">
                  <a:buSzPct val="90000"/>
                </a:pPr>
                <a:r>
                  <a:rPr lang="en-US" sz="1200" dirty="0">
                    <a:solidFill>
                      <a:schemeClr val="bg1"/>
                    </a:solidFill>
                    <a:cs typeface="Arial" charset="0"/>
                  </a:rPr>
                  <a:t>Management reporting </a:t>
                </a:r>
              </a:p>
              <a:p>
                <a:pPr algn="ctr" eaLnBrk="1" hangingPunct="1">
                  <a:buSzPct val="90000"/>
                </a:pPr>
                <a:r>
                  <a:rPr lang="en-US" sz="1200" dirty="0">
                    <a:solidFill>
                      <a:schemeClr val="bg1"/>
                    </a:solidFill>
                    <a:cs typeface="Arial" charset="0"/>
                  </a:rPr>
                  <a:t> and end-user controls</a:t>
                </a:r>
              </a:p>
              <a:p>
                <a:pPr algn="ctr" eaLnBrk="1" hangingPunct="1">
                  <a:buSzPct val="90000"/>
                </a:pPr>
                <a:endParaRPr lang="en-US" sz="1200" dirty="0">
                  <a:solidFill>
                    <a:schemeClr val="bg1"/>
                  </a:solidFill>
                  <a:cs typeface="Arial" charset="0"/>
                </a:endParaRPr>
              </a:p>
              <a:p>
                <a:pPr algn="ctr" eaLnBrk="1" hangingPunct="1">
                  <a:buSzPct val="90000"/>
                </a:pPr>
                <a:endParaRPr lang="en-GB" sz="1200" dirty="0">
                  <a:solidFill>
                    <a:schemeClr val="bg1"/>
                  </a:solidFill>
                  <a:cs typeface="Arial" charset="0"/>
                </a:endParaRPr>
              </a:p>
            </p:txBody>
          </p:sp>
        </p:grpSp>
        <p:sp>
          <p:nvSpPr>
            <p:cNvPr id="23559" name="_s1031"/>
            <p:cNvSpPr>
              <a:spLocks noChangeArrowheads="1"/>
            </p:cNvSpPr>
            <p:nvPr/>
          </p:nvSpPr>
          <p:spPr bwMode="blackWhite">
            <a:xfrm flipV="1">
              <a:off x="1971" y="2256"/>
              <a:ext cx="1868" cy="364"/>
            </a:xfrm>
            <a:custGeom>
              <a:avLst/>
              <a:gdLst>
                <a:gd name="T0" fmla="*/ 2780109 w 21600"/>
                <a:gd name="T1" fmla="*/ 288925 h 21600"/>
                <a:gd name="T2" fmla="*/ 1482725 w 21600"/>
                <a:gd name="T3" fmla="*/ 577850 h 21600"/>
                <a:gd name="T4" fmla="*/ 185341 w 21600"/>
                <a:gd name="T5" fmla="*/ 288925 h 21600"/>
                <a:gd name="T6" fmla="*/ 1482725 w 21600"/>
                <a:gd name="T7" fmla="*/ 0 h 21600"/>
                <a:gd name="T8" fmla="*/ 0 60000 65536"/>
                <a:gd name="T9" fmla="*/ 0 60000 65536"/>
                <a:gd name="T10" fmla="*/ 0 60000 65536"/>
                <a:gd name="T11" fmla="*/ 0 60000 65536"/>
                <a:gd name="T12" fmla="*/ 3150 w 21600"/>
                <a:gd name="T13" fmla="*/ 3150 h 21600"/>
                <a:gd name="T14" fmla="*/ 18450 w 21600"/>
                <a:gd name="T15" fmla="*/ 18450 h 21600"/>
              </a:gdLst>
              <a:ahLst/>
              <a:cxnLst>
                <a:cxn ang="T8">
                  <a:pos x="T0" y="T1"/>
                </a:cxn>
                <a:cxn ang="T9">
                  <a:pos x="T2" y="T3"/>
                </a:cxn>
                <a:cxn ang="T10">
                  <a:pos x="T4" y="T5"/>
                </a:cxn>
                <a:cxn ang="T11">
                  <a:pos x="T6" y="T7"/>
                </a:cxn>
              </a:cxnLst>
              <a:rect l="T12" t="T13" r="T14" b="T15"/>
              <a:pathLst>
                <a:path w="21600" h="21600">
                  <a:moveTo>
                    <a:pt x="0" y="0"/>
                  </a:moveTo>
                  <a:lnTo>
                    <a:pt x="2700" y="21600"/>
                  </a:lnTo>
                  <a:lnTo>
                    <a:pt x="18900" y="21600"/>
                  </a:lnTo>
                  <a:lnTo>
                    <a:pt x="21600" y="0"/>
                  </a:lnTo>
                  <a:close/>
                </a:path>
              </a:pathLst>
            </a:custGeom>
            <a:solidFill>
              <a:srgbClr val="FFC500"/>
            </a:solidFill>
            <a:ln w="4699" algn="in">
              <a:solidFill>
                <a:schemeClr val="bg1"/>
              </a:solidFill>
              <a:miter lim="800000"/>
              <a:headEnd/>
              <a:tailEnd/>
            </a:ln>
          </p:spPr>
          <p:txBody>
            <a:bodyPr rot="10800000" lIns="0" tIns="0" rIns="0" bIns="0" anchor="ctr"/>
            <a:lstStyle/>
            <a:p>
              <a:pPr algn="ctr" eaLnBrk="1" hangingPunct="1">
                <a:buSzPct val="90000"/>
              </a:pPr>
              <a:r>
                <a:rPr lang="en-GB" sz="1200" dirty="0">
                  <a:solidFill>
                    <a:schemeClr val="bg1"/>
                  </a:solidFill>
                  <a:cs typeface="Arial" charset="0"/>
                </a:rPr>
                <a:t>SAP configurable controls</a:t>
              </a:r>
            </a:p>
          </p:txBody>
        </p:sp>
        <p:sp>
          <p:nvSpPr>
            <p:cNvPr id="23560" name="_s1032"/>
            <p:cNvSpPr>
              <a:spLocks noChangeArrowheads="1"/>
            </p:cNvSpPr>
            <p:nvPr/>
          </p:nvSpPr>
          <p:spPr bwMode="blackWhite">
            <a:xfrm flipV="1">
              <a:off x="1738" y="2620"/>
              <a:ext cx="2334" cy="364"/>
            </a:xfrm>
            <a:custGeom>
              <a:avLst/>
              <a:gdLst>
                <a:gd name="T0" fmla="*/ 3519964 w 21600"/>
                <a:gd name="T1" fmla="*/ 288925 h 21600"/>
                <a:gd name="T2" fmla="*/ 1852613 w 21600"/>
                <a:gd name="T3" fmla="*/ 577850 h 21600"/>
                <a:gd name="T4" fmla="*/ 185261 w 21600"/>
                <a:gd name="T5" fmla="*/ 288925 h 21600"/>
                <a:gd name="T6" fmla="*/ 1852613 w 21600"/>
                <a:gd name="T7" fmla="*/ 0 h 21600"/>
                <a:gd name="T8" fmla="*/ 0 60000 65536"/>
                <a:gd name="T9" fmla="*/ 0 60000 65536"/>
                <a:gd name="T10" fmla="*/ 0 60000 65536"/>
                <a:gd name="T11" fmla="*/ 0 60000 65536"/>
                <a:gd name="T12" fmla="*/ 2880 w 21600"/>
                <a:gd name="T13" fmla="*/ 2880 h 21600"/>
                <a:gd name="T14" fmla="*/ 18720 w 21600"/>
                <a:gd name="T15" fmla="*/ 18720 h 21600"/>
              </a:gdLst>
              <a:ahLst/>
              <a:cxnLst>
                <a:cxn ang="T8">
                  <a:pos x="T0" y="T1"/>
                </a:cxn>
                <a:cxn ang="T9">
                  <a:pos x="T2" y="T3"/>
                </a:cxn>
                <a:cxn ang="T10">
                  <a:pos x="T4" y="T5"/>
                </a:cxn>
                <a:cxn ang="T11">
                  <a:pos x="T6" y="T7"/>
                </a:cxn>
              </a:cxnLst>
              <a:rect l="T12" t="T13" r="T14" b="T15"/>
              <a:pathLst>
                <a:path w="21600" h="21600">
                  <a:moveTo>
                    <a:pt x="0" y="0"/>
                  </a:moveTo>
                  <a:lnTo>
                    <a:pt x="2160" y="21600"/>
                  </a:lnTo>
                  <a:lnTo>
                    <a:pt x="19440" y="21600"/>
                  </a:lnTo>
                  <a:lnTo>
                    <a:pt x="21600" y="0"/>
                  </a:lnTo>
                  <a:close/>
                </a:path>
              </a:pathLst>
            </a:custGeom>
            <a:solidFill>
              <a:srgbClr val="FFC500"/>
            </a:solidFill>
            <a:ln w="4699" algn="in">
              <a:solidFill>
                <a:schemeClr val="bg1"/>
              </a:solidFill>
              <a:miter lim="800000"/>
              <a:headEnd/>
              <a:tailEnd/>
            </a:ln>
          </p:spPr>
          <p:txBody>
            <a:bodyPr rot="10800000" lIns="0" tIns="0" rIns="0" bIns="0" anchor="ctr"/>
            <a:lstStyle/>
            <a:p>
              <a:pPr algn="ctr" eaLnBrk="1" hangingPunct="1">
                <a:buSzPct val="90000"/>
              </a:pPr>
              <a:r>
                <a:rPr lang="en-GB" sz="1200" dirty="0">
                  <a:solidFill>
                    <a:schemeClr val="bg1"/>
                  </a:solidFill>
                  <a:cs typeface="Arial" charset="0"/>
                </a:rPr>
                <a:t>SAP Authorisations/User profiles</a:t>
              </a:r>
            </a:p>
          </p:txBody>
        </p:sp>
        <p:sp>
          <p:nvSpPr>
            <p:cNvPr id="23561" name="_s1033"/>
            <p:cNvSpPr>
              <a:spLocks noChangeArrowheads="1"/>
            </p:cNvSpPr>
            <p:nvPr/>
          </p:nvSpPr>
          <p:spPr bwMode="blackWhite">
            <a:xfrm flipV="1">
              <a:off x="1504" y="2984"/>
              <a:ext cx="2802" cy="364"/>
            </a:xfrm>
            <a:custGeom>
              <a:avLst/>
              <a:gdLst>
                <a:gd name="T0" fmla="*/ 4262834 w 21600"/>
                <a:gd name="T1" fmla="*/ 288925 h 21600"/>
                <a:gd name="T2" fmla="*/ 2224088 w 21600"/>
                <a:gd name="T3" fmla="*/ 577850 h 21600"/>
                <a:gd name="T4" fmla="*/ 185341 w 21600"/>
                <a:gd name="T5" fmla="*/ 288925 h 21600"/>
                <a:gd name="T6" fmla="*/ 2224088 w 21600"/>
                <a:gd name="T7" fmla="*/ 0 h 21600"/>
                <a:gd name="T8" fmla="*/ 0 60000 65536"/>
                <a:gd name="T9" fmla="*/ 0 60000 65536"/>
                <a:gd name="T10" fmla="*/ 0 60000 65536"/>
                <a:gd name="T11" fmla="*/ 0 60000 65536"/>
                <a:gd name="T12" fmla="*/ 2700 w 21600"/>
                <a:gd name="T13" fmla="*/ 2700 h 21600"/>
                <a:gd name="T14" fmla="*/ 18900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1800" y="21600"/>
                  </a:lnTo>
                  <a:lnTo>
                    <a:pt x="19800" y="21600"/>
                  </a:lnTo>
                  <a:lnTo>
                    <a:pt x="21600" y="0"/>
                  </a:lnTo>
                  <a:close/>
                </a:path>
              </a:pathLst>
            </a:custGeom>
            <a:solidFill>
              <a:srgbClr val="FFC500"/>
            </a:solidFill>
            <a:ln w="4699" algn="in">
              <a:solidFill>
                <a:schemeClr val="bg1"/>
              </a:solidFill>
              <a:miter lim="800000"/>
              <a:headEnd/>
              <a:tailEnd/>
            </a:ln>
          </p:spPr>
          <p:txBody>
            <a:bodyPr rot="10800000" lIns="0" tIns="0" rIns="0" bIns="0" anchor="ctr"/>
            <a:lstStyle/>
            <a:p>
              <a:pPr algn="ctr" eaLnBrk="1" hangingPunct="1">
                <a:buSzPct val="90000"/>
              </a:pPr>
              <a:r>
                <a:rPr lang="en-GB" sz="1200" dirty="0">
                  <a:solidFill>
                    <a:schemeClr val="bg1"/>
                  </a:solidFill>
                  <a:cs typeface="Arial" charset="0"/>
                </a:rPr>
                <a:t>SAP Basis Module</a:t>
              </a:r>
            </a:p>
          </p:txBody>
        </p:sp>
        <p:sp>
          <p:nvSpPr>
            <p:cNvPr id="23562" name="_s1034"/>
            <p:cNvSpPr>
              <a:spLocks noChangeArrowheads="1"/>
            </p:cNvSpPr>
            <p:nvPr/>
          </p:nvSpPr>
          <p:spPr bwMode="blackWhite">
            <a:xfrm flipV="1">
              <a:off x="1271" y="3348"/>
              <a:ext cx="3268" cy="364"/>
            </a:xfrm>
            <a:custGeom>
              <a:avLst/>
              <a:gdLst>
                <a:gd name="T0" fmla="*/ 5002529 w 21600"/>
                <a:gd name="T1" fmla="*/ 288925 h 21600"/>
                <a:gd name="T2" fmla="*/ 2593975 w 21600"/>
                <a:gd name="T3" fmla="*/ 577850 h 21600"/>
                <a:gd name="T4" fmla="*/ 185421 w 21600"/>
                <a:gd name="T5" fmla="*/ 288925 h 21600"/>
                <a:gd name="T6" fmla="*/ 2593975 w 21600"/>
                <a:gd name="T7" fmla="*/ 0 h 21600"/>
                <a:gd name="T8" fmla="*/ 0 60000 65536"/>
                <a:gd name="T9" fmla="*/ 0 60000 65536"/>
                <a:gd name="T10" fmla="*/ 0 60000 65536"/>
                <a:gd name="T11" fmla="*/ 0 60000 65536"/>
                <a:gd name="T12" fmla="*/ 2572 w 21600"/>
                <a:gd name="T13" fmla="*/ 2572 h 21600"/>
                <a:gd name="T14" fmla="*/ 19028 w 21600"/>
                <a:gd name="T15" fmla="*/ 19028 h 21600"/>
              </a:gdLst>
              <a:ahLst/>
              <a:cxnLst>
                <a:cxn ang="T8">
                  <a:pos x="T0" y="T1"/>
                </a:cxn>
                <a:cxn ang="T9">
                  <a:pos x="T2" y="T3"/>
                </a:cxn>
                <a:cxn ang="T10">
                  <a:pos x="T4" y="T5"/>
                </a:cxn>
                <a:cxn ang="T11">
                  <a:pos x="T6" y="T7"/>
                </a:cxn>
              </a:cxnLst>
              <a:rect l="T12" t="T13" r="T14" b="T15"/>
              <a:pathLst>
                <a:path w="21600" h="21600">
                  <a:moveTo>
                    <a:pt x="0" y="0"/>
                  </a:moveTo>
                  <a:lnTo>
                    <a:pt x="1543" y="21600"/>
                  </a:lnTo>
                  <a:lnTo>
                    <a:pt x="20057" y="21600"/>
                  </a:lnTo>
                  <a:lnTo>
                    <a:pt x="21600" y="0"/>
                  </a:lnTo>
                  <a:close/>
                </a:path>
              </a:pathLst>
            </a:custGeom>
            <a:solidFill>
              <a:srgbClr val="E32528"/>
            </a:solidFill>
            <a:ln w="4699" algn="in">
              <a:solidFill>
                <a:schemeClr val="bg1"/>
              </a:solidFill>
              <a:miter lim="800000"/>
              <a:headEnd/>
              <a:tailEnd/>
            </a:ln>
          </p:spPr>
          <p:txBody>
            <a:bodyPr rot="10800000" lIns="0" tIns="0" rIns="0" bIns="0" anchor="ctr"/>
            <a:lstStyle/>
            <a:p>
              <a:pPr algn="ctr" eaLnBrk="1" hangingPunct="1">
                <a:buSzPct val="90000"/>
              </a:pPr>
              <a:r>
                <a:rPr lang="en-GB" sz="1200" dirty="0">
                  <a:solidFill>
                    <a:schemeClr val="bg1"/>
                  </a:solidFill>
                  <a:cs typeface="Arial" charset="0"/>
                </a:rPr>
                <a:t>Database</a:t>
              </a:r>
            </a:p>
          </p:txBody>
        </p:sp>
        <p:sp>
          <p:nvSpPr>
            <p:cNvPr id="23563" name="_s1034"/>
            <p:cNvSpPr>
              <a:spLocks noChangeArrowheads="1"/>
            </p:cNvSpPr>
            <p:nvPr/>
          </p:nvSpPr>
          <p:spPr bwMode="blackWhite">
            <a:xfrm flipV="1">
              <a:off x="1015" y="3683"/>
              <a:ext cx="3783" cy="422"/>
            </a:xfrm>
            <a:custGeom>
              <a:avLst/>
              <a:gdLst>
                <a:gd name="T0" fmla="*/ 5807709 w 21600"/>
                <a:gd name="T1" fmla="*/ 334963 h 21600"/>
                <a:gd name="T2" fmla="*/ 3011488 w 21600"/>
                <a:gd name="T3" fmla="*/ 669925 h 21600"/>
                <a:gd name="T4" fmla="*/ 215266 w 21600"/>
                <a:gd name="T5" fmla="*/ 334963 h 21600"/>
                <a:gd name="T6" fmla="*/ 3011488 w 21600"/>
                <a:gd name="T7" fmla="*/ 0 h 21600"/>
                <a:gd name="T8" fmla="*/ 0 60000 65536"/>
                <a:gd name="T9" fmla="*/ 0 60000 65536"/>
                <a:gd name="T10" fmla="*/ 0 60000 65536"/>
                <a:gd name="T11" fmla="*/ 0 60000 65536"/>
                <a:gd name="T12" fmla="*/ 2572 w 21600"/>
                <a:gd name="T13" fmla="*/ 2572 h 21600"/>
                <a:gd name="T14" fmla="*/ 19028 w 21600"/>
                <a:gd name="T15" fmla="*/ 19028 h 21600"/>
              </a:gdLst>
              <a:ahLst/>
              <a:cxnLst>
                <a:cxn ang="T8">
                  <a:pos x="T0" y="T1"/>
                </a:cxn>
                <a:cxn ang="T9">
                  <a:pos x="T2" y="T3"/>
                </a:cxn>
                <a:cxn ang="T10">
                  <a:pos x="T4" y="T5"/>
                </a:cxn>
                <a:cxn ang="T11">
                  <a:pos x="T6" y="T7"/>
                </a:cxn>
              </a:cxnLst>
              <a:rect l="T12" t="T13" r="T14" b="T15"/>
              <a:pathLst>
                <a:path w="21600" h="21600">
                  <a:moveTo>
                    <a:pt x="0" y="0"/>
                  </a:moveTo>
                  <a:lnTo>
                    <a:pt x="1543" y="21600"/>
                  </a:lnTo>
                  <a:lnTo>
                    <a:pt x="20057" y="21600"/>
                  </a:lnTo>
                  <a:lnTo>
                    <a:pt x="21600" y="0"/>
                  </a:lnTo>
                  <a:close/>
                </a:path>
              </a:pathLst>
            </a:custGeom>
            <a:solidFill>
              <a:srgbClr val="E32528"/>
            </a:solidFill>
            <a:ln w="4699" algn="in">
              <a:solidFill>
                <a:schemeClr val="bg1"/>
              </a:solidFill>
              <a:miter lim="800000"/>
              <a:headEnd/>
              <a:tailEnd/>
            </a:ln>
          </p:spPr>
          <p:txBody>
            <a:bodyPr rot="10800000" lIns="0" tIns="0" rIns="0" bIns="0" anchor="ctr"/>
            <a:lstStyle/>
            <a:p>
              <a:pPr algn="ctr" eaLnBrk="1" hangingPunct="1">
                <a:buSzPct val="90000"/>
              </a:pPr>
              <a:r>
                <a:rPr lang="en-GB" sz="1200" dirty="0">
                  <a:solidFill>
                    <a:schemeClr val="bg1"/>
                  </a:solidFill>
                  <a:cs typeface="Arial" charset="0"/>
                </a:rPr>
                <a:t>Operating System and other Infrastructure controls</a:t>
              </a:r>
            </a:p>
          </p:txBody>
        </p:sp>
        <p:sp>
          <p:nvSpPr>
            <p:cNvPr id="23564" name="AutoShape 35"/>
            <p:cNvSpPr>
              <a:spLocks noChangeArrowheads="1"/>
            </p:cNvSpPr>
            <p:nvPr/>
          </p:nvSpPr>
          <p:spPr bwMode="blackWhite">
            <a:xfrm>
              <a:off x="4744" y="2801"/>
              <a:ext cx="216" cy="1310"/>
            </a:xfrm>
            <a:prstGeom prst="upDownArrow">
              <a:avLst>
                <a:gd name="adj1" fmla="val 50000"/>
                <a:gd name="adj2" fmla="val 68510"/>
              </a:avLst>
            </a:prstGeom>
            <a:solidFill>
              <a:srgbClr val="FF9966"/>
            </a:solidFill>
            <a:ln w="9525">
              <a:solidFill>
                <a:schemeClr val="bg1"/>
              </a:solidFill>
              <a:miter lim="800000"/>
              <a:headEnd/>
              <a:tailEnd/>
            </a:ln>
          </p:spPr>
          <p:txBody>
            <a:bodyPr vert="eaVert" wrap="none" lIns="63500" tIns="0" rIns="64800" bIns="0" anchor="ctr"/>
            <a:lstStyle/>
            <a:p>
              <a:endParaRPr lang="en-US" dirty="0"/>
            </a:p>
          </p:txBody>
        </p:sp>
        <p:sp>
          <p:nvSpPr>
            <p:cNvPr id="23565" name="AutoShape 36"/>
            <p:cNvSpPr>
              <a:spLocks noChangeArrowheads="1"/>
            </p:cNvSpPr>
            <p:nvPr/>
          </p:nvSpPr>
          <p:spPr bwMode="blackWhite">
            <a:xfrm>
              <a:off x="4744" y="1169"/>
              <a:ext cx="216" cy="1619"/>
            </a:xfrm>
            <a:prstGeom prst="upDownArrow">
              <a:avLst>
                <a:gd name="adj1" fmla="val 50000"/>
                <a:gd name="adj2" fmla="val 66695"/>
              </a:avLst>
            </a:prstGeom>
            <a:solidFill>
              <a:srgbClr val="FFC500"/>
            </a:solidFill>
            <a:ln w="9525">
              <a:solidFill>
                <a:schemeClr val="bg1"/>
              </a:solidFill>
              <a:miter lim="800000"/>
              <a:headEnd/>
              <a:tailEnd/>
            </a:ln>
          </p:spPr>
          <p:txBody>
            <a:bodyPr vert="eaVert" wrap="none" lIns="63500" tIns="0" rIns="64800" bIns="0" anchor="ctr"/>
            <a:lstStyle/>
            <a:p>
              <a:endParaRPr lang="en-US" dirty="0"/>
            </a:p>
          </p:txBody>
        </p:sp>
        <p:sp>
          <p:nvSpPr>
            <p:cNvPr id="23566" name="Line 37"/>
            <p:cNvSpPr>
              <a:spLocks noChangeShapeType="1"/>
            </p:cNvSpPr>
            <p:nvPr/>
          </p:nvSpPr>
          <p:spPr bwMode="blackWhite">
            <a:xfrm>
              <a:off x="3950" y="2793"/>
              <a:ext cx="914" cy="0"/>
            </a:xfrm>
            <a:prstGeom prst="line">
              <a:avLst/>
            </a:prstGeom>
            <a:noFill/>
            <a:ln w="9525">
              <a:solidFill>
                <a:schemeClr val="bg1"/>
              </a:solidFill>
              <a:prstDash val="dash"/>
              <a:round/>
              <a:headEnd/>
              <a:tailEnd/>
            </a:ln>
          </p:spPr>
          <p:txBody>
            <a:bodyPr wrap="none" lIns="63500" tIns="0" rIns="64800" bIns="0" anchor="ctr"/>
            <a:lstStyle/>
            <a:p>
              <a:endParaRPr lang="en-US" dirty="0"/>
            </a:p>
          </p:txBody>
        </p:sp>
        <p:sp>
          <p:nvSpPr>
            <p:cNvPr id="23567" name="AutoShape 38"/>
            <p:cNvSpPr>
              <a:spLocks noChangeArrowheads="1"/>
            </p:cNvSpPr>
            <p:nvPr/>
          </p:nvSpPr>
          <p:spPr bwMode="blackWhite">
            <a:xfrm>
              <a:off x="255" y="3285"/>
              <a:ext cx="216" cy="825"/>
            </a:xfrm>
            <a:prstGeom prst="upDownArrow">
              <a:avLst>
                <a:gd name="adj1" fmla="val 43519"/>
                <a:gd name="adj2" fmla="val 49529"/>
              </a:avLst>
            </a:prstGeom>
            <a:solidFill>
              <a:srgbClr val="E32528"/>
            </a:solidFill>
            <a:ln w="9525">
              <a:solidFill>
                <a:schemeClr val="bg1"/>
              </a:solidFill>
              <a:miter lim="800000"/>
              <a:headEnd/>
              <a:tailEnd/>
            </a:ln>
          </p:spPr>
          <p:txBody>
            <a:bodyPr vert="eaVert" wrap="none" lIns="63500" tIns="0" rIns="64800" bIns="0" anchor="ctr"/>
            <a:lstStyle/>
            <a:p>
              <a:endParaRPr lang="en-US" dirty="0"/>
            </a:p>
          </p:txBody>
        </p:sp>
        <p:sp>
          <p:nvSpPr>
            <p:cNvPr id="23568" name="AutoShape 39"/>
            <p:cNvSpPr>
              <a:spLocks noChangeArrowheads="1"/>
            </p:cNvSpPr>
            <p:nvPr/>
          </p:nvSpPr>
          <p:spPr bwMode="blackWhite">
            <a:xfrm>
              <a:off x="253" y="2190"/>
              <a:ext cx="216" cy="1100"/>
            </a:xfrm>
            <a:prstGeom prst="upDownArrow">
              <a:avLst>
                <a:gd name="adj1" fmla="val 50000"/>
                <a:gd name="adj2" fmla="val 57527"/>
              </a:avLst>
            </a:prstGeom>
            <a:solidFill>
              <a:srgbClr val="FFC500"/>
            </a:solidFill>
            <a:ln w="9525">
              <a:solidFill>
                <a:schemeClr val="bg1"/>
              </a:solidFill>
              <a:miter lim="800000"/>
              <a:headEnd/>
              <a:tailEnd/>
            </a:ln>
          </p:spPr>
          <p:txBody>
            <a:bodyPr vert="eaVert" wrap="none" lIns="63500" tIns="0" rIns="64800" bIns="0" anchor="ctr"/>
            <a:lstStyle/>
            <a:p>
              <a:endParaRPr lang="en-US" dirty="0"/>
            </a:p>
          </p:txBody>
        </p:sp>
        <p:sp>
          <p:nvSpPr>
            <p:cNvPr id="23569" name="AutoShape 40"/>
            <p:cNvSpPr>
              <a:spLocks noChangeArrowheads="1"/>
            </p:cNvSpPr>
            <p:nvPr/>
          </p:nvSpPr>
          <p:spPr bwMode="blackWhite">
            <a:xfrm>
              <a:off x="254" y="1215"/>
              <a:ext cx="216" cy="981"/>
            </a:xfrm>
            <a:prstGeom prst="upDownArrow">
              <a:avLst>
                <a:gd name="adj1" fmla="val 50000"/>
                <a:gd name="adj2" fmla="val 51304"/>
              </a:avLst>
            </a:prstGeom>
            <a:solidFill>
              <a:srgbClr val="FF9966"/>
            </a:solidFill>
            <a:ln w="9525">
              <a:solidFill>
                <a:schemeClr val="bg1"/>
              </a:solidFill>
              <a:miter lim="800000"/>
              <a:headEnd/>
              <a:tailEnd/>
            </a:ln>
          </p:spPr>
          <p:txBody>
            <a:bodyPr vert="eaVert" wrap="none" lIns="63500" tIns="0" rIns="64800" bIns="0" anchor="ctr"/>
            <a:lstStyle/>
            <a:p>
              <a:endParaRPr lang="en-US" dirty="0"/>
            </a:p>
          </p:txBody>
        </p:sp>
        <p:sp>
          <p:nvSpPr>
            <p:cNvPr id="23570" name="Text Box 41"/>
            <p:cNvSpPr txBox="1">
              <a:spLocks noChangeArrowheads="1"/>
            </p:cNvSpPr>
            <p:nvPr/>
          </p:nvSpPr>
          <p:spPr bwMode="auto">
            <a:xfrm>
              <a:off x="415" y="3477"/>
              <a:ext cx="766" cy="449"/>
            </a:xfrm>
            <a:prstGeom prst="rect">
              <a:avLst/>
            </a:prstGeom>
            <a:noFill/>
            <a:ln w="9525">
              <a:noFill/>
              <a:miter lim="800000"/>
              <a:headEnd/>
              <a:tailEnd/>
            </a:ln>
          </p:spPr>
          <p:txBody>
            <a:bodyPr wrap="none">
              <a:spAutoFit/>
            </a:bodyPr>
            <a:lstStyle/>
            <a:p>
              <a:r>
                <a:rPr lang="en-US" sz="1200" dirty="0">
                  <a:cs typeface="Arial" charset="0"/>
                </a:rPr>
                <a:t>Database </a:t>
              </a:r>
            </a:p>
            <a:p>
              <a:r>
                <a:rPr lang="en-US" sz="1200" dirty="0">
                  <a:cs typeface="Arial" charset="0"/>
                </a:rPr>
                <a:t>Infrastructure</a:t>
              </a:r>
            </a:p>
            <a:p>
              <a:r>
                <a:rPr lang="en-US" sz="1200" dirty="0">
                  <a:cs typeface="Arial" charset="0"/>
                </a:rPr>
                <a:t>Layer</a:t>
              </a:r>
            </a:p>
          </p:txBody>
        </p:sp>
        <p:sp>
          <p:nvSpPr>
            <p:cNvPr id="23571" name="Text Box 42"/>
            <p:cNvSpPr txBox="1">
              <a:spLocks noChangeArrowheads="1"/>
            </p:cNvSpPr>
            <p:nvPr/>
          </p:nvSpPr>
          <p:spPr bwMode="auto">
            <a:xfrm>
              <a:off x="415" y="2610"/>
              <a:ext cx="926" cy="192"/>
            </a:xfrm>
            <a:prstGeom prst="rect">
              <a:avLst/>
            </a:prstGeom>
            <a:noFill/>
            <a:ln w="9525">
              <a:noFill/>
              <a:miter lim="800000"/>
              <a:headEnd/>
              <a:tailEnd/>
            </a:ln>
          </p:spPr>
          <p:txBody>
            <a:bodyPr wrap="none">
              <a:spAutoFit/>
            </a:bodyPr>
            <a:lstStyle/>
            <a:p>
              <a:r>
                <a:rPr lang="en-US" sz="1200" dirty="0">
                  <a:cs typeface="Arial" charset="0"/>
                </a:rPr>
                <a:t>Application Layer</a:t>
              </a:r>
            </a:p>
          </p:txBody>
        </p:sp>
        <p:sp>
          <p:nvSpPr>
            <p:cNvPr id="23572" name="Text Box 43"/>
            <p:cNvSpPr txBox="1">
              <a:spLocks noChangeArrowheads="1"/>
            </p:cNvSpPr>
            <p:nvPr/>
          </p:nvSpPr>
          <p:spPr bwMode="auto">
            <a:xfrm>
              <a:off x="415" y="1568"/>
              <a:ext cx="1017" cy="192"/>
            </a:xfrm>
            <a:prstGeom prst="rect">
              <a:avLst/>
            </a:prstGeom>
            <a:noFill/>
            <a:ln w="9525">
              <a:noFill/>
              <a:miter lim="800000"/>
              <a:headEnd/>
              <a:tailEnd/>
            </a:ln>
          </p:spPr>
          <p:txBody>
            <a:bodyPr wrap="none">
              <a:spAutoFit/>
            </a:bodyPr>
            <a:lstStyle/>
            <a:p>
              <a:r>
                <a:rPr lang="en-US" sz="1200" dirty="0">
                  <a:cs typeface="Arial" charset="0"/>
                </a:rPr>
                <a:t>Presentation Layer </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85800"/>
          </a:xfrm>
        </p:spPr>
        <p:txBody>
          <a:bodyPr>
            <a:normAutofit/>
          </a:bodyPr>
          <a:lstStyle/>
          <a:p>
            <a:pPr algn="l"/>
            <a:r>
              <a:rPr lang="en-GB" sz="2400" b="1" dirty="0" smtClean="0"/>
              <a:t>SAP Instances</a:t>
            </a:r>
            <a:endParaRPr lang="en-GB" sz="2400" b="1" i="0" dirty="0"/>
          </a:p>
        </p:txBody>
      </p:sp>
      <p:grpSp>
        <p:nvGrpSpPr>
          <p:cNvPr id="3" name="Group 39"/>
          <p:cNvGrpSpPr/>
          <p:nvPr/>
        </p:nvGrpSpPr>
        <p:grpSpPr>
          <a:xfrm>
            <a:off x="496854" y="1295400"/>
            <a:ext cx="7442460" cy="5156200"/>
            <a:chOff x="453642" y="1233713"/>
            <a:chExt cx="6807635" cy="5624287"/>
          </a:xfrm>
        </p:grpSpPr>
        <p:grpSp>
          <p:nvGrpSpPr>
            <p:cNvPr id="4" name="Group 31"/>
            <p:cNvGrpSpPr/>
            <p:nvPr/>
          </p:nvGrpSpPr>
          <p:grpSpPr>
            <a:xfrm>
              <a:off x="464456" y="1233713"/>
              <a:ext cx="6775049" cy="4027715"/>
              <a:chOff x="533400" y="1573213"/>
              <a:chExt cx="8055934" cy="3676069"/>
            </a:xfrm>
          </p:grpSpPr>
          <p:sp>
            <p:nvSpPr>
              <p:cNvPr id="16" name="Pentagon 15"/>
              <p:cNvSpPr/>
              <p:nvPr/>
            </p:nvSpPr>
            <p:spPr bwMode="ltGray">
              <a:xfrm>
                <a:off x="533400" y="1573213"/>
                <a:ext cx="1574800" cy="648992"/>
              </a:xfrm>
              <a:prstGeom prst="homePlate">
                <a:avLst>
                  <a:gd name="adj" fmla="val 38532"/>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r>
                  <a:rPr lang="en-US" sz="1400" dirty="0" smtClean="0">
                    <a:solidFill>
                      <a:schemeClr val="bg1"/>
                    </a:solidFill>
                    <a:latin typeface="Arial" pitchFamily="34" charset="0"/>
                    <a:cs typeface="Arial" pitchFamily="34" charset="0"/>
                  </a:rPr>
                  <a:t>PR1</a:t>
                </a:r>
              </a:p>
            </p:txBody>
          </p:sp>
          <p:sp>
            <p:nvSpPr>
              <p:cNvPr id="17" name="Pentagon 16"/>
              <p:cNvSpPr/>
              <p:nvPr/>
            </p:nvSpPr>
            <p:spPr bwMode="ltGray">
              <a:xfrm>
                <a:off x="533400" y="2329924"/>
                <a:ext cx="1574800" cy="648992"/>
              </a:xfrm>
              <a:prstGeom prst="homePlate">
                <a:avLst>
                  <a:gd name="adj" fmla="val 38532"/>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r>
                  <a:rPr lang="en-US" sz="1400" dirty="0" smtClean="0">
                    <a:solidFill>
                      <a:schemeClr val="bg1"/>
                    </a:solidFill>
                    <a:latin typeface="Arial" pitchFamily="34" charset="0"/>
                    <a:cs typeface="Arial" pitchFamily="34" charset="0"/>
                  </a:rPr>
                  <a:t>PH1</a:t>
                </a:r>
              </a:p>
            </p:txBody>
          </p:sp>
          <p:sp>
            <p:nvSpPr>
              <p:cNvPr id="18" name="Pentagon 17"/>
              <p:cNvSpPr/>
              <p:nvPr/>
            </p:nvSpPr>
            <p:spPr bwMode="ltGray">
              <a:xfrm>
                <a:off x="533400" y="3086635"/>
                <a:ext cx="1574800" cy="648992"/>
              </a:xfrm>
              <a:prstGeom prst="homePlate">
                <a:avLst>
                  <a:gd name="adj" fmla="val 38532"/>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r>
                  <a:rPr lang="en-US" sz="1400" dirty="0" smtClean="0">
                    <a:solidFill>
                      <a:schemeClr val="bg1"/>
                    </a:solidFill>
                    <a:latin typeface="Arial" pitchFamily="34" charset="0"/>
                    <a:cs typeface="Arial" pitchFamily="34" charset="0"/>
                  </a:rPr>
                  <a:t>PC3</a:t>
                </a:r>
              </a:p>
            </p:txBody>
          </p:sp>
          <p:sp>
            <p:nvSpPr>
              <p:cNvPr id="19" name="Pentagon 18"/>
              <p:cNvSpPr/>
              <p:nvPr/>
            </p:nvSpPr>
            <p:spPr bwMode="ltGray">
              <a:xfrm>
                <a:off x="533400" y="3843346"/>
                <a:ext cx="1574800" cy="648992"/>
              </a:xfrm>
              <a:prstGeom prst="homePlate">
                <a:avLst>
                  <a:gd name="adj" fmla="val 38532"/>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r>
                  <a:rPr lang="en-US" sz="1400" dirty="0" smtClean="0">
                    <a:solidFill>
                      <a:schemeClr val="bg1"/>
                    </a:solidFill>
                    <a:latin typeface="Arial" pitchFamily="34" charset="0"/>
                    <a:cs typeface="Arial" pitchFamily="34" charset="0"/>
                  </a:rPr>
                  <a:t>PE1</a:t>
                </a:r>
              </a:p>
            </p:txBody>
          </p:sp>
          <p:sp>
            <p:nvSpPr>
              <p:cNvPr id="20" name="Pentagon 19"/>
              <p:cNvSpPr/>
              <p:nvPr/>
            </p:nvSpPr>
            <p:spPr bwMode="ltGray">
              <a:xfrm>
                <a:off x="533401" y="4600058"/>
                <a:ext cx="1574799" cy="648992"/>
              </a:xfrm>
              <a:prstGeom prst="homePlate">
                <a:avLst>
                  <a:gd name="adj" fmla="val 38532"/>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r>
                  <a:rPr lang="en-US" sz="1400" dirty="0" smtClean="0">
                    <a:solidFill>
                      <a:schemeClr val="bg1"/>
                    </a:solidFill>
                    <a:latin typeface="Arial" pitchFamily="34" charset="0"/>
                    <a:cs typeface="Arial" pitchFamily="34" charset="0"/>
                  </a:rPr>
                  <a:t>PA1</a:t>
                </a:r>
              </a:p>
            </p:txBody>
          </p:sp>
          <p:sp>
            <p:nvSpPr>
              <p:cNvPr id="22" name="Freeform 21"/>
              <p:cNvSpPr/>
              <p:nvPr/>
            </p:nvSpPr>
            <p:spPr bwMode="ltGray">
              <a:xfrm>
                <a:off x="1968500" y="1573213"/>
                <a:ext cx="6620834" cy="649224"/>
              </a:xfrm>
              <a:custGeom>
                <a:avLst/>
                <a:gdLst>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382772 w 4136065"/>
                  <a:gd name="connsiteY4" fmla="*/ 308344 h 616688"/>
                  <a:gd name="connsiteX5" fmla="*/ 10632 w 4136065"/>
                  <a:gd name="connsiteY5" fmla="*/ 0 h 616688"/>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 name="connsiteX0" fmla="*/ 10632 w 4136065"/>
                  <a:gd name="connsiteY0" fmla="*/ 0 h 616688"/>
                  <a:gd name="connsiteX1" fmla="*/ 4136065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36065" h="616688">
                    <a:moveTo>
                      <a:pt x="10632" y="0"/>
                    </a:moveTo>
                    <a:lnTo>
                      <a:pt x="4136065" y="0"/>
                    </a:lnTo>
                    <a:lnTo>
                      <a:pt x="4136065" y="616688"/>
                    </a:lnTo>
                    <a:lnTo>
                      <a:pt x="0" y="616688"/>
                    </a:lnTo>
                    <a:lnTo>
                      <a:pt x="167035" y="308344"/>
                    </a:lnTo>
                    <a:lnTo>
                      <a:pt x="10632" y="0"/>
                    </a:lnTo>
                    <a:close/>
                  </a:path>
                </a:pathLst>
              </a:cu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endParaRPr lang="en-US" sz="1400" dirty="0" smtClean="0">
                  <a:solidFill>
                    <a:schemeClr val="tx1"/>
                  </a:solidFill>
                  <a:latin typeface="Arial" pitchFamily="34" charset="0"/>
                  <a:cs typeface="Arial" pitchFamily="34" charset="0"/>
                </a:endParaRPr>
              </a:p>
            </p:txBody>
          </p:sp>
          <p:sp>
            <p:nvSpPr>
              <p:cNvPr id="23" name="Freeform 22"/>
              <p:cNvSpPr/>
              <p:nvPr/>
            </p:nvSpPr>
            <p:spPr bwMode="ltGray">
              <a:xfrm>
                <a:off x="1968500" y="2329924"/>
                <a:ext cx="6620834" cy="649224"/>
              </a:xfrm>
              <a:custGeom>
                <a:avLst/>
                <a:gdLst>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382772 w 4136065"/>
                  <a:gd name="connsiteY4" fmla="*/ 308344 h 616688"/>
                  <a:gd name="connsiteX5" fmla="*/ 10632 w 4136065"/>
                  <a:gd name="connsiteY5" fmla="*/ 0 h 616688"/>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 name="connsiteX0" fmla="*/ 10632 w 4136065"/>
                  <a:gd name="connsiteY0" fmla="*/ 0 h 616688"/>
                  <a:gd name="connsiteX1" fmla="*/ 4136065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36065" h="616688">
                    <a:moveTo>
                      <a:pt x="10632" y="0"/>
                    </a:moveTo>
                    <a:lnTo>
                      <a:pt x="4136065" y="0"/>
                    </a:lnTo>
                    <a:lnTo>
                      <a:pt x="4136065" y="616688"/>
                    </a:lnTo>
                    <a:lnTo>
                      <a:pt x="0" y="616688"/>
                    </a:lnTo>
                    <a:lnTo>
                      <a:pt x="167035" y="308344"/>
                    </a:lnTo>
                    <a:lnTo>
                      <a:pt x="10632" y="0"/>
                    </a:lnTo>
                    <a:close/>
                  </a:path>
                </a:pathLst>
              </a:cu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endParaRPr lang="en-US" sz="1400" dirty="0" smtClean="0">
                  <a:solidFill>
                    <a:schemeClr val="tx1"/>
                  </a:solidFill>
                  <a:latin typeface="Arial" pitchFamily="34" charset="0"/>
                  <a:cs typeface="Arial" pitchFamily="34" charset="0"/>
                </a:endParaRPr>
              </a:p>
            </p:txBody>
          </p:sp>
          <p:sp>
            <p:nvSpPr>
              <p:cNvPr id="24" name="Freeform 23"/>
              <p:cNvSpPr/>
              <p:nvPr/>
            </p:nvSpPr>
            <p:spPr bwMode="ltGray">
              <a:xfrm>
                <a:off x="1968500" y="3086635"/>
                <a:ext cx="6620834" cy="649224"/>
              </a:xfrm>
              <a:custGeom>
                <a:avLst/>
                <a:gdLst>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382772 w 4136065"/>
                  <a:gd name="connsiteY4" fmla="*/ 308344 h 616688"/>
                  <a:gd name="connsiteX5" fmla="*/ 10632 w 4136065"/>
                  <a:gd name="connsiteY5" fmla="*/ 0 h 616688"/>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 name="connsiteX0" fmla="*/ 10632 w 4136065"/>
                  <a:gd name="connsiteY0" fmla="*/ 0 h 616688"/>
                  <a:gd name="connsiteX1" fmla="*/ 4136065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36065" h="616688">
                    <a:moveTo>
                      <a:pt x="10632" y="0"/>
                    </a:moveTo>
                    <a:lnTo>
                      <a:pt x="4136065" y="0"/>
                    </a:lnTo>
                    <a:lnTo>
                      <a:pt x="4136065" y="616688"/>
                    </a:lnTo>
                    <a:lnTo>
                      <a:pt x="0" y="616688"/>
                    </a:lnTo>
                    <a:lnTo>
                      <a:pt x="167035" y="308344"/>
                    </a:lnTo>
                    <a:lnTo>
                      <a:pt x="10632" y="0"/>
                    </a:lnTo>
                    <a:close/>
                  </a:path>
                </a:pathLst>
              </a:cu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endParaRPr lang="en-US" sz="1400" dirty="0" smtClean="0">
                  <a:solidFill>
                    <a:schemeClr val="tx1"/>
                  </a:solidFill>
                  <a:latin typeface="Arial" pitchFamily="34" charset="0"/>
                  <a:cs typeface="Arial" pitchFamily="34" charset="0"/>
                </a:endParaRPr>
              </a:p>
            </p:txBody>
          </p:sp>
          <p:sp>
            <p:nvSpPr>
              <p:cNvPr id="25" name="Freeform 24"/>
              <p:cNvSpPr/>
              <p:nvPr/>
            </p:nvSpPr>
            <p:spPr bwMode="ltGray">
              <a:xfrm>
                <a:off x="1968500" y="3849921"/>
                <a:ext cx="6620834" cy="649224"/>
              </a:xfrm>
              <a:custGeom>
                <a:avLst/>
                <a:gdLst>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382772 w 4136065"/>
                  <a:gd name="connsiteY4" fmla="*/ 308344 h 616688"/>
                  <a:gd name="connsiteX5" fmla="*/ 10632 w 4136065"/>
                  <a:gd name="connsiteY5" fmla="*/ 0 h 616688"/>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 name="connsiteX0" fmla="*/ 10632 w 4136065"/>
                  <a:gd name="connsiteY0" fmla="*/ 0 h 616688"/>
                  <a:gd name="connsiteX1" fmla="*/ 4136065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36065" h="616688">
                    <a:moveTo>
                      <a:pt x="10632" y="0"/>
                    </a:moveTo>
                    <a:lnTo>
                      <a:pt x="4136065" y="0"/>
                    </a:lnTo>
                    <a:lnTo>
                      <a:pt x="4136065" y="616688"/>
                    </a:lnTo>
                    <a:lnTo>
                      <a:pt x="0" y="616688"/>
                    </a:lnTo>
                    <a:lnTo>
                      <a:pt x="167035" y="308344"/>
                    </a:lnTo>
                    <a:lnTo>
                      <a:pt x="10632" y="0"/>
                    </a:lnTo>
                    <a:close/>
                  </a:path>
                </a:pathLst>
              </a:cu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endParaRPr lang="en-US" sz="1400" dirty="0" smtClean="0">
                  <a:solidFill>
                    <a:schemeClr val="tx1"/>
                  </a:solidFill>
                  <a:latin typeface="Arial" pitchFamily="34" charset="0"/>
                  <a:cs typeface="Arial" pitchFamily="34" charset="0"/>
                </a:endParaRPr>
              </a:p>
            </p:txBody>
          </p:sp>
          <p:sp>
            <p:nvSpPr>
              <p:cNvPr id="26" name="Freeform 25"/>
              <p:cNvSpPr/>
              <p:nvPr/>
            </p:nvSpPr>
            <p:spPr bwMode="ltGray">
              <a:xfrm>
                <a:off x="1968500" y="4600058"/>
                <a:ext cx="6620834" cy="649224"/>
              </a:xfrm>
              <a:custGeom>
                <a:avLst/>
                <a:gdLst>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382772 w 4136065"/>
                  <a:gd name="connsiteY4" fmla="*/ 308344 h 616688"/>
                  <a:gd name="connsiteX5" fmla="*/ 10632 w 4136065"/>
                  <a:gd name="connsiteY5" fmla="*/ 0 h 616688"/>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 name="connsiteX0" fmla="*/ 10632 w 4136065"/>
                  <a:gd name="connsiteY0" fmla="*/ 0 h 616688"/>
                  <a:gd name="connsiteX1" fmla="*/ 4136065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36065" h="616688">
                    <a:moveTo>
                      <a:pt x="10632" y="0"/>
                    </a:moveTo>
                    <a:lnTo>
                      <a:pt x="4136065" y="0"/>
                    </a:lnTo>
                    <a:lnTo>
                      <a:pt x="4136065" y="616688"/>
                    </a:lnTo>
                    <a:lnTo>
                      <a:pt x="0" y="616688"/>
                    </a:lnTo>
                    <a:lnTo>
                      <a:pt x="167035" y="308344"/>
                    </a:lnTo>
                    <a:lnTo>
                      <a:pt x="10632" y="0"/>
                    </a:lnTo>
                    <a:close/>
                  </a:path>
                </a:pathLst>
              </a:cu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endParaRPr lang="en-US" sz="1400" dirty="0" smtClean="0">
                  <a:solidFill>
                    <a:schemeClr val="tx1"/>
                  </a:solidFill>
                  <a:latin typeface="Arial" pitchFamily="34" charset="0"/>
                  <a:cs typeface="Arial" pitchFamily="34" charset="0"/>
                </a:endParaRPr>
              </a:p>
            </p:txBody>
          </p:sp>
          <p:sp>
            <p:nvSpPr>
              <p:cNvPr id="27" name="Rectangle 26"/>
              <p:cNvSpPr/>
              <p:nvPr/>
            </p:nvSpPr>
            <p:spPr>
              <a:xfrm>
                <a:off x="2396460" y="1713159"/>
                <a:ext cx="6036340" cy="171980"/>
              </a:xfrm>
              <a:prstGeom prst="rect">
                <a:avLst/>
              </a:prstGeom>
            </p:spPr>
            <p:txBody>
              <a:bodyPr wrap="square" lIns="0" tIns="0" rIns="0" bIns="0">
                <a:spAutoFit/>
              </a:bodyPr>
              <a:lstStyle/>
              <a:p>
                <a:r>
                  <a:rPr lang="en-US" sz="1400" dirty="0" smtClean="0">
                    <a:latin typeface="Arial" pitchFamily="34" charset="0"/>
                    <a:cs typeface="Arial" pitchFamily="34" charset="0"/>
                  </a:rPr>
                  <a:t>SAP R/3 or ECC 6.0</a:t>
                </a:r>
              </a:p>
            </p:txBody>
          </p:sp>
          <p:sp>
            <p:nvSpPr>
              <p:cNvPr id="28" name="Rectangle 27"/>
              <p:cNvSpPr/>
              <p:nvPr/>
            </p:nvSpPr>
            <p:spPr>
              <a:xfrm>
                <a:off x="2396460" y="4740004"/>
                <a:ext cx="6036340" cy="208470"/>
              </a:xfrm>
              <a:prstGeom prst="rect">
                <a:avLst/>
              </a:prstGeom>
            </p:spPr>
            <p:txBody>
              <a:bodyPr wrap="square" lIns="0" tIns="0" rIns="0" bIns="0">
                <a:spAutoFit/>
              </a:bodyPr>
              <a:lstStyle/>
              <a:p>
                <a:r>
                  <a:rPr lang="en-US" sz="1400" dirty="0" smtClean="0">
                    <a:latin typeface="Arial" pitchFamily="34" charset="0"/>
                    <a:cs typeface="Arial" pitchFamily="34" charset="0"/>
                  </a:rPr>
                  <a:t>APO Planning</a:t>
                </a:r>
              </a:p>
            </p:txBody>
          </p:sp>
          <p:sp>
            <p:nvSpPr>
              <p:cNvPr id="29" name="Rectangle 28"/>
              <p:cNvSpPr/>
              <p:nvPr/>
            </p:nvSpPr>
            <p:spPr>
              <a:xfrm>
                <a:off x="2396460" y="2469870"/>
                <a:ext cx="6036340" cy="208470"/>
              </a:xfrm>
              <a:prstGeom prst="rect">
                <a:avLst/>
              </a:prstGeom>
            </p:spPr>
            <p:txBody>
              <a:bodyPr wrap="square" lIns="0" tIns="0" rIns="0" bIns="0">
                <a:spAutoFit/>
              </a:bodyPr>
              <a:lstStyle/>
              <a:p>
                <a:r>
                  <a:rPr lang="en-US" sz="1400" dirty="0" smtClean="0">
                    <a:latin typeface="Arial" pitchFamily="34" charset="0"/>
                    <a:cs typeface="Arial" pitchFamily="34" charset="0"/>
                  </a:rPr>
                  <a:t>SAP Human Resources</a:t>
                </a:r>
              </a:p>
            </p:txBody>
          </p:sp>
          <p:sp>
            <p:nvSpPr>
              <p:cNvPr id="30" name="Rectangle 29"/>
              <p:cNvSpPr/>
              <p:nvPr/>
            </p:nvSpPr>
            <p:spPr>
              <a:xfrm>
                <a:off x="2396460" y="3226581"/>
                <a:ext cx="6036340" cy="208470"/>
              </a:xfrm>
              <a:prstGeom prst="rect">
                <a:avLst/>
              </a:prstGeom>
            </p:spPr>
            <p:txBody>
              <a:bodyPr wrap="square" lIns="0" tIns="0" rIns="0" bIns="0">
                <a:spAutoFit/>
              </a:bodyPr>
              <a:lstStyle/>
              <a:p>
                <a:r>
                  <a:rPr lang="en-US" sz="1400" dirty="0" smtClean="0">
                    <a:latin typeface="Arial" pitchFamily="34" charset="0"/>
                    <a:cs typeface="Arial" pitchFamily="34" charset="0"/>
                  </a:rPr>
                  <a:t>SAP Customer Relationship Management</a:t>
                </a:r>
              </a:p>
            </p:txBody>
          </p:sp>
          <p:sp>
            <p:nvSpPr>
              <p:cNvPr id="31" name="Rectangle 30"/>
              <p:cNvSpPr/>
              <p:nvPr/>
            </p:nvSpPr>
            <p:spPr>
              <a:xfrm>
                <a:off x="2396460" y="3989868"/>
                <a:ext cx="6036340" cy="208470"/>
              </a:xfrm>
              <a:prstGeom prst="rect">
                <a:avLst/>
              </a:prstGeom>
            </p:spPr>
            <p:txBody>
              <a:bodyPr wrap="square" lIns="0" tIns="0" rIns="0" bIns="0">
                <a:spAutoFit/>
              </a:bodyPr>
              <a:lstStyle/>
              <a:p>
                <a:r>
                  <a:rPr lang="en-US" sz="1400" dirty="0" smtClean="0">
                    <a:latin typeface="Arial" pitchFamily="34" charset="0"/>
                    <a:cs typeface="Arial" pitchFamily="34" charset="0"/>
                  </a:rPr>
                  <a:t>SAP Procurement</a:t>
                </a:r>
              </a:p>
            </p:txBody>
          </p:sp>
        </p:grpSp>
        <p:sp>
          <p:nvSpPr>
            <p:cNvPr id="34" name="Pentagon 33"/>
            <p:cNvSpPr/>
            <p:nvPr/>
          </p:nvSpPr>
          <p:spPr bwMode="ltGray">
            <a:xfrm>
              <a:off x="457200" y="5384672"/>
              <a:ext cx="1324408" cy="711073"/>
            </a:xfrm>
            <a:prstGeom prst="homePlate">
              <a:avLst>
                <a:gd name="adj" fmla="val 38532"/>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r>
                <a:rPr lang="en-US" sz="1400" dirty="0" smtClean="0">
                  <a:solidFill>
                    <a:schemeClr val="bg1"/>
                  </a:solidFill>
                  <a:latin typeface="Arial" pitchFamily="34" charset="0"/>
                  <a:cs typeface="Arial" pitchFamily="34" charset="0"/>
                </a:rPr>
                <a:t>PS1</a:t>
              </a:r>
            </a:p>
          </p:txBody>
        </p:sp>
        <p:sp>
          <p:nvSpPr>
            <p:cNvPr id="35" name="Freeform 34"/>
            <p:cNvSpPr/>
            <p:nvPr/>
          </p:nvSpPr>
          <p:spPr bwMode="ltGray">
            <a:xfrm>
              <a:off x="1664121" y="5384672"/>
              <a:ext cx="5568128" cy="711328"/>
            </a:xfrm>
            <a:custGeom>
              <a:avLst/>
              <a:gdLst>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382772 w 4136065"/>
                <a:gd name="connsiteY4" fmla="*/ 308344 h 616688"/>
                <a:gd name="connsiteX5" fmla="*/ 10632 w 4136065"/>
                <a:gd name="connsiteY5" fmla="*/ 0 h 616688"/>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 name="connsiteX0" fmla="*/ 10632 w 4136065"/>
                <a:gd name="connsiteY0" fmla="*/ 0 h 616688"/>
                <a:gd name="connsiteX1" fmla="*/ 4136065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36065" h="616688">
                  <a:moveTo>
                    <a:pt x="10632" y="0"/>
                  </a:moveTo>
                  <a:lnTo>
                    <a:pt x="4136065" y="0"/>
                  </a:lnTo>
                  <a:lnTo>
                    <a:pt x="4136065" y="616688"/>
                  </a:lnTo>
                  <a:lnTo>
                    <a:pt x="0" y="616688"/>
                  </a:lnTo>
                  <a:lnTo>
                    <a:pt x="167035" y="308344"/>
                  </a:lnTo>
                  <a:lnTo>
                    <a:pt x="10632" y="0"/>
                  </a:lnTo>
                  <a:close/>
                </a:path>
              </a:pathLst>
            </a:cu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endParaRPr lang="en-US" sz="1400" dirty="0" smtClean="0">
                <a:solidFill>
                  <a:schemeClr val="tx1"/>
                </a:solidFill>
                <a:latin typeface="Arial" pitchFamily="34" charset="0"/>
                <a:cs typeface="Arial" pitchFamily="34" charset="0"/>
              </a:endParaRPr>
            </a:p>
          </p:txBody>
        </p:sp>
        <p:sp>
          <p:nvSpPr>
            <p:cNvPr id="36" name="Rectangle 35"/>
            <p:cNvSpPr/>
            <p:nvPr/>
          </p:nvSpPr>
          <p:spPr>
            <a:xfrm>
              <a:off x="2024035" y="5538005"/>
              <a:ext cx="5076568" cy="228412"/>
            </a:xfrm>
            <a:prstGeom prst="rect">
              <a:avLst/>
            </a:prstGeom>
          </p:spPr>
          <p:txBody>
            <a:bodyPr wrap="square" lIns="0" tIns="0" rIns="0" bIns="0">
              <a:spAutoFit/>
            </a:bodyPr>
            <a:lstStyle/>
            <a:p>
              <a:r>
                <a:rPr lang="en-US" sz="1400" dirty="0" smtClean="0">
                  <a:latin typeface="Arial" pitchFamily="34" charset="0"/>
                  <a:cs typeface="Arial" pitchFamily="34" charset="0"/>
                </a:rPr>
                <a:t>Solution Manager</a:t>
              </a:r>
            </a:p>
          </p:txBody>
        </p:sp>
        <p:sp>
          <p:nvSpPr>
            <p:cNvPr id="37" name="Pentagon 36"/>
            <p:cNvSpPr/>
            <p:nvPr/>
          </p:nvSpPr>
          <p:spPr bwMode="ltGray">
            <a:xfrm>
              <a:off x="453642" y="6146672"/>
              <a:ext cx="1324408" cy="711073"/>
            </a:xfrm>
            <a:prstGeom prst="homePlate">
              <a:avLst>
                <a:gd name="adj" fmla="val 38532"/>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r>
                <a:rPr lang="en-US" sz="1400" dirty="0" smtClean="0">
                  <a:solidFill>
                    <a:schemeClr val="bg1"/>
                  </a:solidFill>
                  <a:latin typeface="Arial" pitchFamily="34" charset="0"/>
                  <a:cs typeface="Arial" pitchFamily="34" charset="0"/>
                </a:rPr>
                <a:t>PB1</a:t>
              </a:r>
            </a:p>
          </p:txBody>
        </p:sp>
        <p:sp>
          <p:nvSpPr>
            <p:cNvPr id="38" name="Freeform 37"/>
            <p:cNvSpPr/>
            <p:nvPr/>
          </p:nvSpPr>
          <p:spPr bwMode="ltGray">
            <a:xfrm>
              <a:off x="1693149" y="6146672"/>
              <a:ext cx="5568128" cy="711328"/>
            </a:xfrm>
            <a:custGeom>
              <a:avLst/>
              <a:gdLst>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382772 w 4136065"/>
                <a:gd name="connsiteY4" fmla="*/ 308344 h 616688"/>
                <a:gd name="connsiteX5" fmla="*/ 10632 w 4136065"/>
                <a:gd name="connsiteY5" fmla="*/ 0 h 616688"/>
                <a:gd name="connsiteX0" fmla="*/ 10632 w 4136065"/>
                <a:gd name="connsiteY0" fmla="*/ 0 h 616688"/>
                <a:gd name="connsiteX1" fmla="*/ 4125432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 name="connsiteX0" fmla="*/ 10632 w 4136065"/>
                <a:gd name="connsiteY0" fmla="*/ 0 h 616688"/>
                <a:gd name="connsiteX1" fmla="*/ 4136065 w 4136065"/>
                <a:gd name="connsiteY1" fmla="*/ 0 h 616688"/>
                <a:gd name="connsiteX2" fmla="*/ 4136065 w 4136065"/>
                <a:gd name="connsiteY2" fmla="*/ 616688 h 616688"/>
                <a:gd name="connsiteX3" fmla="*/ 0 w 4136065"/>
                <a:gd name="connsiteY3" fmla="*/ 616688 h 616688"/>
                <a:gd name="connsiteX4" fmla="*/ 167035 w 4136065"/>
                <a:gd name="connsiteY4" fmla="*/ 308344 h 616688"/>
                <a:gd name="connsiteX5" fmla="*/ 10632 w 4136065"/>
                <a:gd name="connsiteY5" fmla="*/ 0 h 61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36065" h="616688">
                  <a:moveTo>
                    <a:pt x="10632" y="0"/>
                  </a:moveTo>
                  <a:lnTo>
                    <a:pt x="4136065" y="0"/>
                  </a:lnTo>
                  <a:lnTo>
                    <a:pt x="4136065" y="616688"/>
                  </a:lnTo>
                  <a:lnTo>
                    <a:pt x="0" y="616688"/>
                  </a:lnTo>
                  <a:lnTo>
                    <a:pt x="167035" y="308344"/>
                  </a:lnTo>
                  <a:lnTo>
                    <a:pt x="10632" y="0"/>
                  </a:lnTo>
                  <a:close/>
                </a:path>
              </a:pathLst>
            </a:cu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lstStyle/>
            <a:p>
              <a:endParaRPr lang="en-US" sz="1400" dirty="0" smtClean="0">
                <a:solidFill>
                  <a:schemeClr val="tx1"/>
                </a:solidFill>
                <a:latin typeface="Arial" pitchFamily="34" charset="0"/>
                <a:cs typeface="Arial" pitchFamily="34" charset="0"/>
              </a:endParaRPr>
            </a:p>
          </p:txBody>
        </p:sp>
        <p:sp>
          <p:nvSpPr>
            <p:cNvPr id="39" name="Rectangle 38"/>
            <p:cNvSpPr/>
            <p:nvPr/>
          </p:nvSpPr>
          <p:spPr>
            <a:xfrm>
              <a:off x="2053063" y="6300005"/>
              <a:ext cx="5076568" cy="228412"/>
            </a:xfrm>
            <a:prstGeom prst="rect">
              <a:avLst/>
            </a:prstGeom>
          </p:spPr>
          <p:txBody>
            <a:bodyPr wrap="square" lIns="0" tIns="0" rIns="0" bIns="0">
              <a:spAutoFit/>
            </a:bodyPr>
            <a:lstStyle/>
            <a:p>
              <a:r>
                <a:rPr lang="en-US" sz="1400" dirty="0" smtClean="0">
                  <a:latin typeface="Arial" pitchFamily="34" charset="0"/>
                  <a:cs typeface="Arial" pitchFamily="34" charset="0"/>
                </a:rPr>
                <a:t>Business Warehouse</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66752"/>
            <a:ext cx="8077200" cy="584775"/>
          </a:xfrm>
        </p:spPr>
        <p:txBody>
          <a:bodyPr/>
          <a:lstStyle/>
          <a:p>
            <a:pPr algn="l"/>
            <a:r>
              <a:rPr lang="en-GB" b="1" i="1" dirty="0" smtClean="0"/>
              <a:t>SAP Authorization Concept</a:t>
            </a:r>
            <a:endParaRPr lang="en-GB"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PwC</Template>
  <TotalTime>1441</TotalTime>
  <Words>2720</Words>
  <Application>Microsoft Office PowerPoint</Application>
  <PresentationFormat>On-screen Show (4:3)</PresentationFormat>
  <Paragraphs>283</Paragraphs>
  <Slides>32</Slides>
  <Notes>25</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SAP An Introduction</vt:lpstr>
      <vt:lpstr>Personal Introductions</vt:lpstr>
      <vt:lpstr>Agenda</vt:lpstr>
      <vt:lpstr>What is SAP?</vt:lpstr>
      <vt:lpstr>What does SAP stand for?</vt:lpstr>
      <vt:lpstr>What is SAP?</vt:lpstr>
      <vt:lpstr>Overview of an SAP Environment</vt:lpstr>
      <vt:lpstr>SAP Instances</vt:lpstr>
      <vt:lpstr>SAP Authorization Concept</vt:lpstr>
      <vt:lpstr>Overview What is the SAP authorization concept?</vt:lpstr>
      <vt:lpstr>Slide 11</vt:lpstr>
      <vt:lpstr>Slide 12</vt:lpstr>
      <vt:lpstr>Slide 13</vt:lpstr>
      <vt:lpstr>SAP Authorization Concept  Bringing it all together</vt:lpstr>
      <vt:lpstr>SAP Authorization Concept  Bringing it all together</vt:lpstr>
      <vt:lpstr>Auditing ITGC’s in SAP</vt:lpstr>
      <vt:lpstr>Slide 17</vt:lpstr>
      <vt:lpstr>Slide 18</vt:lpstr>
      <vt:lpstr>Key IT General Control Domains</vt:lpstr>
      <vt:lpstr>Key Areas within the SAP environment Access to Programs and Data  </vt:lpstr>
      <vt:lpstr>Slide 21</vt:lpstr>
      <vt:lpstr>Key Areas within the SAP environment Computer Operations  </vt:lpstr>
      <vt:lpstr>Auditing SAP    Segregation of Duties Example</vt:lpstr>
      <vt:lpstr>SOD – Framework – Overview</vt:lpstr>
      <vt:lpstr>SOD – Framework – SOD/SA Rule</vt:lpstr>
      <vt:lpstr>SOD – Framework – SOD Rule</vt:lpstr>
      <vt:lpstr>SOD – Framework – SOD Rule</vt:lpstr>
      <vt:lpstr>SOD – Framework – Object Level</vt:lpstr>
      <vt:lpstr>SOD – Framework – Object Level</vt:lpstr>
      <vt:lpstr>Relationships Between Layers</vt:lpstr>
      <vt:lpstr> SAP SOD Example </vt:lpstr>
      <vt:lpstr>Questions?</vt:lpstr>
    </vt:vector>
  </TitlesOfParts>
  <Company>PricewaterhouseCoopers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SAP training</dc:title>
  <dc:creator>Ronald J Risinger</dc:creator>
  <cp:lastModifiedBy>mtrevino001</cp:lastModifiedBy>
  <cp:revision>29</cp:revision>
  <dcterms:created xsi:type="dcterms:W3CDTF">2012-06-28T20:42:39Z</dcterms:created>
  <dcterms:modified xsi:type="dcterms:W3CDTF">2012-10-16T19:23:55Z</dcterms:modified>
</cp:coreProperties>
</file>